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6"/>
  </p:notesMasterIdLst>
  <p:sldIdLst>
    <p:sldId id="256" r:id="rId2"/>
    <p:sldId id="309" r:id="rId3"/>
    <p:sldId id="303" r:id="rId4"/>
    <p:sldId id="305" r:id="rId5"/>
    <p:sldId id="323" r:id="rId6"/>
    <p:sldId id="313" r:id="rId7"/>
    <p:sldId id="322" r:id="rId8"/>
    <p:sldId id="312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30" r:id="rId18"/>
    <p:sldId id="326" r:id="rId19"/>
    <p:sldId id="327" r:id="rId20"/>
    <p:sldId id="336" r:id="rId21"/>
    <p:sldId id="339" r:id="rId22"/>
    <p:sldId id="338" r:id="rId23"/>
    <p:sldId id="340" r:id="rId24"/>
    <p:sldId id="335" r:id="rId25"/>
  </p:sldIdLst>
  <p:sldSz cx="9144000" cy="5143500" type="screen16x9"/>
  <p:notesSz cx="6858000" cy="9144000"/>
  <p:embeddedFontLst>
    <p:embeddedFont>
      <p:font typeface="Roboto Slab" panose="020B0604020202020204" charset="0"/>
      <p:regular r:id="rId27"/>
      <p:bold r:id="rId28"/>
    </p:embeddedFont>
    <p:embeddedFont>
      <p:font typeface="Nixie One" panose="020B0604020202020204" charset="0"/>
      <p:regular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4309B05-5572-4716-BB28-3EA1576846CF}">
  <a:tblStyle styleId="{B4309B05-5572-4716-BB28-3EA1576846C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873" autoAdjust="0"/>
  </p:normalViewPr>
  <p:slideViewPr>
    <p:cSldViewPr>
      <p:cViewPr varScale="1">
        <p:scale>
          <a:sx n="66" d="100"/>
          <a:sy n="66" d="100"/>
        </p:scale>
        <p:origin x="1280" y="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937123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2237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4284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362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1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baseline="0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2560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1059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036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8727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baseline="0" dirty="0"/>
          </a:p>
        </p:txBody>
      </p:sp>
    </p:spTree>
    <p:extLst>
      <p:ext uri="{BB962C8B-B14F-4D97-AF65-F5344CB8AC3E}">
        <p14:creationId xmlns:p14="http://schemas.microsoft.com/office/powerpoint/2010/main" val="3610902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915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828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baseline="0" dirty="0"/>
          </a:p>
        </p:txBody>
      </p:sp>
    </p:spTree>
    <p:extLst>
      <p:ext uri="{BB962C8B-B14F-4D97-AF65-F5344CB8AC3E}">
        <p14:creationId xmlns:p14="http://schemas.microsoft.com/office/powerpoint/2010/main" val="1029875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9127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baseline="0" dirty="0"/>
          </a:p>
        </p:txBody>
      </p:sp>
    </p:spTree>
    <p:extLst>
      <p:ext uri="{BB962C8B-B14F-4D97-AF65-F5344CB8AC3E}">
        <p14:creationId xmlns:p14="http://schemas.microsoft.com/office/powerpoint/2010/main" val="3919641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867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baseline="0" dirty="0"/>
          </a:p>
        </p:txBody>
      </p:sp>
    </p:spTree>
    <p:extLst>
      <p:ext uri="{BB962C8B-B14F-4D97-AF65-F5344CB8AC3E}">
        <p14:creationId xmlns:p14="http://schemas.microsoft.com/office/powerpoint/2010/main" val="1280078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629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608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234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4068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11/07/2017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29797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11/07/2017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22112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11/07/2017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31896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85800" y="2601425"/>
            <a:ext cx="5810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9002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800"/>
            </a:lvl1pPr>
            <a:lvl2pPr lvl="1">
              <a:spcBef>
                <a:spcPts val="0"/>
              </a:spcBef>
              <a:buSzPct val="100000"/>
              <a:defRPr sz="2800"/>
            </a:lvl2pPr>
            <a:lvl3pPr lvl="2">
              <a:spcBef>
                <a:spcPts val="0"/>
              </a:spcBef>
              <a:buSzPct val="100000"/>
              <a:defRPr sz="2800"/>
            </a:lvl3pPr>
            <a:lvl4pPr lvl="3">
              <a:spcBef>
                <a:spcPts val="0"/>
              </a:spcBef>
              <a:buSzPct val="100000"/>
              <a:defRPr sz="2800"/>
            </a:lvl4pPr>
            <a:lvl5pPr lvl="4">
              <a:spcBef>
                <a:spcPts val="0"/>
              </a:spcBef>
              <a:buSzPct val="100000"/>
              <a:defRPr sz="2800"/>
            </a:lvl5pPr>
            <a:lvl6pPr lvl="5">
              <a:spcBef>
                <a:spcPts val="0"/>
              </a:spcBef>
              <a:buSzPct val="100000"/>
              <a:defRPr sz="2800"/>
            </a:lvl6pPr>
            <a:lvl7pPr lvl="6">
              <a:spcBef>
                <a:spcPts val="0"/>
              </a:spcBef>
              <a:buSzPct val="100000"/>
              <a:defRPr sz="2800"/>
            </a:lvl7pPr>
            <a:lvl8pPr lvl="7">
              <a:spcBef>
                <a:spcPts val="0"/>
              </a:spcBef>
              <a:buSzPct val="100000"/>
              <a:defRPr sz="2800"/>
            </a:lvl8pPr>
            <a:lvl9pPr lvl="8">
              <a:spcBef>
                <a:spcPts val="0"/>
              </a:spcBef>
              <a:buSzPct val="100000"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7097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3660300" cy="3158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5026623" y="1767275"/>
            <a:ext cx="3660300" cy="3158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299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11/07/2017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74617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11/07/2017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09742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11/07/2017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35954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11/07/2017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1234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11/07/2017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843482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11/07/2017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22461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11/07/2017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80667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11/07/2017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99956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0568C-5BC8-45E4-88CA-C1F2534D563E}" type="datetimeFigureOut">
              <a:rPr lang="fr-FR" smtClean="0"/>
              <a:t>11/07/2017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610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hKxbO4rRlp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afourmy/pyNMS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hyperlink" Target="https://github.com/afourmy/pyGISS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nsible/ansible" TargetMode="External"/><Relationship Id="rId3" Type="http://schemas.openxmlformats.org/officeDocument/2006/relationships/hyperlink" Target="https://github.com/afourmy/pyNMS" TargetMode="External"/><Relationship Id="rId7" Type="http://schemas.openxmlformats.org/officeDocument/2006/relationships/hyperlink" Target="https://github.com/ktbyers/netmiko" TargetMode="External"/><Relationship Id="rId2" Type="http://schemas.openxmlformats.org/officeDocument/2006/relationships/hyperlink" Target="https://github.com/afourmy/NetDi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knipknap/exscript" TargetMode="External"/><Relationship Id="rId5" Type="http://schemas.openxmlformats.org/officeDocument/2006/relationships/hyperlink" Target="https://github.com/afourmy/EuroPython-2017" TargetMode="External"/><Relationship Id="rId4" Type="http://schemas.openxmlformats.org/officeDocument/2006/relationships/hyperlink" Target="https://github.com/afourmy/pyGIS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8"/>
          <p:cNvSpPr txBox="1">
            <a:spLocks/>
          </p:cNvSpPr>
          <p:nvPr/>
        </p:nvSpPr>
        <p:spPr>
          <a:xfrm>
            <a:off x="1777065" y="2038350"/>
            <a:ext cx="6324599" cy="6885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Network visualization</a:t>
            </a:r>
            <a:r>
              <a:rPr kumimoji="0" lang="en" sz="24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and automation</a:t>
            </a:r>
          </a:p>
        </p:txBody>
      </p:sp>
      <p:sp>
        <p:nvSpPr>
          <p:cNvPr id="13" name="Shape 98"/>
          <p:cNvSpPr txBox="1">
            <a:spLocks/>
          </p:cNvSpPr>
          <p:nvPr/>
        </p:nvSpPr>
        <p:spPr>
          <a:xfrm>
            <a:off x="5181600" y="3546269"/>
            <a:ext cx="3657600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tabLst/>
              <a:defRPr/>
            </a:pPr>
            <a:br>
              <a:rPr kumimoji="0" lang="en" sz="8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</a:br>
            <a:r>
              <a:rPr kumimoji="0" lang="en" sz="8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kumimoji="0" lang="en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EuroPython</a:t>
            </a:r>
            <a:r>
              <a:rPr kumimoji="0" lang="en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 2017 - Rimini</a:t>
            </a:r>
            <a:endParaRPr kumimoji="0" lang="en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79CDD6BE-1AB9-4769-BD96-D2A8B73CD80D}"/>
              </a:ext>
            </a:extLst>
          </p:cNvPr>
          <p:cNvSpPr txBox="1"/>
          <p:nvPr/>
        </p:nvSpPr>
        <p:spPr>
          <a:xfrm>
            <a:off x="1548464" y="1315075"/>
            <a:ext cx="6781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latin typeface="Nixie One" charset="0"/>
              </a:rPr>
              <a:t>Network </a:t>
            </a:r>
            <a:r>
              <a:rPr lang="fr-FR" sz="4400" b="1" dirty="0" err="1">
                <a:latin typeface="Nixie One" charset="0"/>
              </a:rPr>
              <a:t>visualization</a:t>
            </a:r>
            <a:r>
              <a:rPr lang="fr-FR" sz="4400" b="1" dirty="0">
                <a:latin typeface="Nixie One" charset="0"/>
              </a:rPr>
              <a:t> and automation</a:t>
            </a:r>
            <a:endParaRPr lang="en-US" sz="4400" b="1" dirty="0">
              <a:latin typeface="Nixie One" charset="0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2A4BC83D-4D03-45AE-8C09-5CBF34D75D38}"/>
              </a:ext>
            </a:extLst>
          </p:cNvPr>
          <p:cNvSpPr txBox="1"/>
          <p:nvPr/>
        </p:nvSpPr>
        <p:spPr>
          <a:xfrm>
            <a:off x="5486400" y="3925036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>
                <a:latin typeface="Nixie One" charset="0"/>
              </a:rPr>
              <a:t>EuroPython</a:t>
            </a:r>
            <a:r>
              <a:rPr lang="en-US" sz="2400" b="1" i="1" dirty="0">
                <a:latin typeface="Nixie One" charset="0"/>
              </a:rPr>
              <a:t> 2017</a:t>
            </a: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A46B3260-55B6-4362-8FB8-898D6CE8E437}"/>
              </a:ext>
            </a:extLst>
          </p:cNvPr>
          <p:cNvSpPr txBox="1"/>
          <p:nvPr/>
        </p:nvSpPr>
        <p:spPr>
          <a:xfrm>
            <a:off x="838200" y="3925036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Nixie One" charset="0"/>
              </a:rPr>
              <a:t>Antoine Fourmy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7" y="796650"/>
            <a:ext cx="1304583" cy="1304583"/>
          </a:xfrm>
          <a:prstGeom prst="rect">
            <a:avLst/>
          </a:prstGeom>
        </p:spPr>
      </p:pic>
      <p:sp>
        <p:nvSpPr>
          <p:cNvPr id="10" name="TextBox 13"/>
          <p:cNvSpPr txBox="1"/>
          <p:nvPr/>
        </p:nvSpPr>
        <p:spPr>
          <a:xfrm>
            <a:off x="223097" y="2224196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Shapefile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</a:t>
            </a:r>
            <a:br>
              <a:rPr lang="fr-FR" sz="3200" b="1" dirty="0">
                <a:solidFill>
                  <a:schemeClr val="tx1"/>
                </a:solidFill>
                <a:latin typeface="Nixie One" charset="0"/>
              </a:rPr>
            </a:b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  (.</a:t>
            </a:r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shp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)</a:t>
            </a:r>
          </a:p>
        </p:txBody>
      </p:sp>
      <p:cxnSp>
        <p:nvCxnSpPr>
          <p:cNvPr id="11" name="Connecteur droit avec flèche 10"/>
          <p:cNvCxnSpPr>
            <a:cxnSpLocks/>
          </p:cNvCxnSpPr>
          <p:nvPr/>
        </p:nvCxnSpPr>
        <p:spPr>
          <a:xfrm flipV="1">
            <a:off x="2503820" y="1514263"/>
            <a:ext cx="1676400" cy="652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3"/>
          <p:cNvSpPr txBox="1"/>
          <p:nvPr/>
        </p:nvSpPr>
        <p:spPr>
          <a:xfrm>
            <a:off x="5780420" y="245156"/>
            <a:ext cx="1945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tx1"/>
                </a:solidFill>
                <a:latin typeface="Nixie One" charset="0"/>
              </a:rPr>
              <a:t>Polygons</a:t>
            </a:r>
            <a:endParaRPr lang="fr-FR" sz="2800" b="1" dirty="0">
              <a:solidFill>
                <a:schemeClr val="tx1"/>
              </a:solidFill>
              <a:latin typeface="Nixie One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09" y="811546"/>
            <a:ext cx="4154857" cy="1435986"/>
          </a:xfrm>
          <a:prstGeom prst="rect">
            <a:avLst/>
          </a:prstGeom>
        </p:spPr>
      </p:pic>
      <p:cxnSp>
        <p:nvCxnSpPr>
          <p:cNvPr id="22" name="Connecteur droit avec flèche 21"/>
          <p:cNvCxnSpPr>
            <a:cxnSpLocks/>
          </p:cNvCxnSpPr>
          <p:nvPr/>
        </p:nvCxnSpPr>
        <p:spPr>
          <a:xfrm>
            <a:off x="2503820" y="2618791"/>
            <a:ext cx="1676400" cy="861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3"/>
          <p:cNvSpPr txBox="1"/>
          <p:nvPr/>
        </p:nvSpPr>
        <p:spPr>
          <a:xfrm>
            <a:off x="5388414" y="2395660"/>
            <a:ext cx="308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latin typeface="Nixie One" charset="0"/>
              </a:rPr>
              <a:t>Multipolygons</a:t>
            </a:r>
            <a:endParaRPr lang="fr-FR" sz="2800" b="1" dirty="0">
              <a:latin typeface="Nixie One" charset="0"/>
            </a:endParaRP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991" y="3105150"/>
            <a:ext cx="4067876" cy="161688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CF7E393-74B4-42F3-80D9-62A59FC66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783" y="3455860"/>
            <a:ext cx="2262037" cy="119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49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8" y="1303690"/>
            <a:ext cx="1304583" cy="130458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780806" y="1590053"/>
            <a:ext cx="2511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Shapes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extraction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27275" y="2254330"/>
            <a:ext cx="2365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shapefile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module</a:t>
            </a:r>
          </a:p>
          <a:p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     (</a:t>
            </a:r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pyshp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) 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69688" y="1912062"/>
            <a:ext cx="3806059" cy="131543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85792" y="1732377"/>
            <a:ext cx="3921973" cy="1558890"/>
          </a:xfrm>
          <a:prstGeom prst="rect">
            <a:avLst/>
          </a:prstGeom>
        </p:spPr>
      </p:pic>
      <p:cxnSp>
        <p:nvCxnSpPr>
          <p:cNvPr id="27" name="Connecteur droit avec flèche 26"/>
          <p:cNvCxnSpPr/>
          <p:nvPr/>
        </p:nvCxnSpPr>
        <p:spPr>
          <a:xfrm>
            <a:off x="2687291" y="2122246"/>
            <a:ext cx="2698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3">
            <a:extLst>
              <a:ext uri="{FF2B5EF4-FFF2-40B4-BE49-F238E27FC236}">
                <a16:creationId xmlns:a16="http://schemas.microsoft.com/office/drawing/2014/main" id="{8C4C5400-26C7-498C-904C-343C4435E234}"/>
              </a:ext>
            </a:extLst>
          </p:cNvPr>
          <p:cNvSpPr txBox="1"/>
          <p:nvPr/>
        </p:nvSpPr>
        <p:spPr>
          <a:xfrm>
            <a:off x="530561" y="2750749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Shapefile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</a:t>
            </a:r>
            <a:br>
              <a:rPr lang="fr-FR" sz="3200" b="1" dirty="0">
                <a:solidFill>
                  <a:schemeClr val="tx1"/>
                </a:solidFill>
                <a:latin typeface="Nixie One" charset="0"/>
              </a:rPr>
            </a:b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  (.</a:t>
            </a:r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shp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2272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3"/>
          <p:cNvSpPr txBox="1"/>
          <p:nvPr/>
        </p:nvSpPr>
        <p:spPr>
          <a:xfrm>
            <a:off x="152400" y="3893649"/>
            <a:ext cx="3342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Polygons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and </a:t>
            </a:r>
            <a:r>
              <a:rPr lang="fr-FR" sz="3200" b="1" dirty="0" err="1">
                <a:latin typeface="Nixie One" charset="0"/>
              </a:rPr>
              <a:t>multipolygons</a:t>
            </a:r>
            <a:endParaRPr lang="fr-FR" sz="3200" b="1" dirty="0">
              <a:latin typeface="Nixie One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376136" y="794202"/>
            <a:ext cx="2911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chemeClr val="tx1"/>
                </a:solidFill>
                <a:latin typeface="Nixie One" charset="0"/>
              </a:rPr>
              <a:t>Extract</a:t>
            </a:r>
            <a:r>
              <a:rPr lang="fr-FR" sz="2400" b="1" dirty="0">
                <a:solidFill>
                  <a:schemeClr val="tx1"/>
                </a:solidFill>
                <a:latin typeface="Nixie One" charset="0"/>
              </a:rPr>
              <a:t> the </a:t>
            </a:r>
            <a:r>
              <a:rPr lang="fr-FR" sz="2400" b="1" dirty="0" err="1">
                <a:solidFill>
                  <a:schemeClr val="tx1"/>
                </a:solidFill>
                <a:latin typeface="Nixie One" charset="0"/>
              </a:rPr>
              <a:t>polygons</a:t>
            </a:r>
            <a:r>
              <a:rPr lang="fr-FR" sz="2400" b="1" dirty="0">
                <a:solidFill>
                  <a:schemeClr val="tx1"/>
                </a:solidFill>
                <a:latin typeface="Nixie One" charset="0"/>
              </a:rPr>
              <a:t> of a </a:t>
            </a:r>
            <a:r>
              <a:rPr lang="fr-FR" sz="2400" b="1" dirty="0" err="1">
                <a:solidFill>
                  <a:schemeClr val="tx1"/>
                </a:solidFill>
                <a:latin typeface="Nixie One" charset="0"/>
              </a:rPr>
              <a:t>multipolygon</a:t>
            </a:r>
            <a:endParaRPr lang="fr-FR" sz="2400" b="1" dirty="0">
              <a:solidFill>
                <a:schemeClr val="tx1"/>
              </a:solidFill>
              <a:latin typeface="Nixie On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60341" y="2645865"/>
            <a:ext cx="2674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FF0000"/>
                </a:solidFill>
                <a:latin typeface="Nixie One" charset="0"/>
              </a:rPr>
              <a:t>shapely</a:t>
            </a:r>
            <a:r>
              <a:rPr lang="fr-FR" sz="2400" b="1" dirty="0">
                <a:solidFill>
                  <a:schemeClr val="tx1"/>
                </a:solidFill>
                <a:latin typeface="Nixie One" charset="0"/>
              </a:rPr>
              <a:t> module 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99604" y="1640067"/>
            <a:ext cx="3243269" cy="112092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6112" y="1558206"/>
            <a:ext cx="3250694" cy="1292073"/>
          </a:xfrm>
          <a:prstGeom prst="rect">
            <a:avLst/>
          </a:prstGeom>
        </p:spPr>
      </p:pic>
      <p:cxnSp>
        <p:nvCxnSpPr>
          <p:cNvPr id="27" name="Connecteur droit avec flèche 26"/>
          <p:cNvCxnSpPr/>
          <p:nvPr/>
        </p:nvCxnSpPr>
        <p:spPr>
          <a:xfrm>
            <a:off x="3211787" y="2355622"/>
            <a:ext cx="2698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44790" y="2869407"/>
            <a:ext cx="1611133" cy="556833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08825" y="2869408"/>
            <a:ext cx="1611133" cy="55683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91975" y="1017863"/>
            <a:ext cx="1611133" cy="556833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50748" y="1017863"/>
            <a:ext cx="1611133" cy="556833"/>
          </a:xfrm>
          <a:prstGeom prst="rect">
            <a:avLst/>
          </a:prstGeom>
        </p:spPr>
      </p:pic>
      <p:sp>
        <p:nvSpPr>
          <p:cNvPr id="23" name="TextBox 13"/>
          <p:cNvSpPr txBox="1"/>
          <p:nvPr/>
        </p:nvSpPr>
        <p:spPr>
          <a:xfrm>
            <a:off x="5935167" y="4207166"/>
            <a:ext cx="3191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Polygons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only</a:t>
            </a:r>
            <a:endParaRPr lang="fr-FR" sz="3200" b="1" dirty="0">
              <a:solidFill>
                <a:schemeClr val="tx1"/>
              </a:solidFill>
              <a:latin typeface="Nixie One" charset="0"/>
            </a:endParaRP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73850" y="2882772"/>
            <a:ext cx="1611133" cy="556833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38823" y="1017863"/>
            <a:ext cx="1611133" cy="5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33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85" y="34552"/>
            <a:ext cx="4724399" cy="5066380"/>
          </a:xfrm>
          <a:prstGeom prst="rect">
            <a:avLst/>
          </a:prstGeom>
        </p:spPr>
      </p:pic>
      <p:sp>
        <p:nvSpPr>
          <p:cNvPr id="12" name="TextBox 13"/>
          <p:cNvSpPr txBox="1"/>
          <p:nvPr/>
        </p:nvSpPr>
        <p:spPr>
          <a:xfrm>
            <a:off x="5181600" y="1581150"/>
            <a:ext cx="353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tx1"/>
                </a:solidFill>
                <a:latin typeface="Nixie One" charset="0"/>
              </a:rPr>
              <a:t>Point on the </a:t>
            </a:r>
            <a:r>
              <a:rPr lang="fr-FR" sz="2800" b="1" dirty="0" err="1">
                <a:solidFill>
                  <a:schemeClr val="tx1"/>
                </a:solidFill>
                <a:latin typeface="Nixie One" charset="0"/>
              </a:rPr>
              <a:t>earth</a:t>
            </a:r>
            <a:endParaRPr lang="fr-FR" sz="2800" b="1" dirty="0">
              <a:solidFill>
                <a:schemeClr val="tx1"/>
              </a:solidFill>
              <a:latin typeface="Nixie One" charset="0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6935205" y="2336978"/>
            <a:ext cx="0" cy="742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3"/>
          <p:cNvSpPr txBox="1"/>
          <p:nvPr/>
        </p:nvSpPr>
        <p:spPr>
          <a:xfrm>
            <a:off x="5124650" y="3251378"/>
            <a:ext cx="3621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tx1"/>
                </a:solidFill>
                <a:latin typeface="Nixie One" charset="0"/>
              </a:rPr>
              <a:t>(longitude, latitude)</a:t>
            </a:r>
          </a:p>
        </p:txBody>
      </p:sp>
    </p:spTree>
    <p:extLst>
      <p:ext uri="{BB962C8B-B14F-4D97-AF65-F5344CB8AC3E}">
        <p14:creationId xmlns:p14="http://schemas.microsoft.com/office/powerpoint/2010/main" val="1108544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10343"/>
            <a:ext cx="2133600" cy="2288043"/>
          </a:xfrm>
          <a:prstGeom prst="rect">
            <a:avLst/>
          </a:prstGeom>
        </p:spPr>
      </p:pic>
      <p:sp>
        <p:nvSpPr>
          <p:cNvPr id="25" name="TextBox 13"/>
          <p:cNvSpPr txBox="1"/>
          <p:nvPr/>
        </p:nvSpPr>
        <p:spPr>
          <a:xfrm>
            <a:off x="762000" y="784603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Point on the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earth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(</a:t>
            </a:r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3D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) (longitude, latitude)</a:t>
            </a:r>
          </a:p>
        </p:txBody>
      </p:sp>
      <p:cxnSp>
        <p:nvCxnSpPr>
          <p:cNvPr id="27" name="Connecteur droit avec flèche 26"/>
          <p:cNvCxnSpPr/>
          <p:nvPr/>
        </p:nvCxnSpPr>
        <p:spPr>
          <a:xfrm>
            <a:off x="3352800" y="2754364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3"/>
          <p:cNvSpPr txBox="1"/>
          <p:nvPr/>
        </p:nvSpPr>
        <p:spPr>
          <a:xfrm>
            <a:off x="5257800" y="784603"/>
            <a:ext cx="3467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Point on a plan (</a:t>
            </a:r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2D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)</a:t>
            </a:r>
          </a:p>
          <a:p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(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projected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x,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projected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y)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733550"/>
            <a:ext cx="2362200" cy="241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60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09750"/>
            <a:ext cx="2570343" cy="27564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24" y="822146"/>
            <a:ext cx="1733550" cy="147073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24" y="3137400"/>
            <a:ext cx="1428750" cy="1428750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3494624" y="3544932"/>
            <a:ext cx="2819400" cy="306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3315504" y="1557515"/>
            <a:ext cx="2707575" cy="839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3"/>
          <p:cNvSpPr txBox="1"/>
          <p:nvPr/>
        </p:nvSpPr>
        <p:spPr>
          <a:xfrm rot="20569976">
            <a:off x="3918698" y="1584244"/>
            <a:ext cx="1426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Mercator</a:t>
            </a:r>
          </a:p>
        </p:txBody>
      </p:sp>
      <p:sp>
        <p:nvSpPr>
          <p:cNvPr id="10" name="TextBox 13"/>
          <p:cNvSpPr txBox="1"/>
          <p:nvPr/>
        </p:nvSpPr>
        <p:spPr>
          <a:xfrm>
            <a:off x="522326" y="584067"/>
            <a:ext cx="4416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Convert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geographic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coordinates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into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projected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coordinates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:</a:t>
            </a:r>
          </a:p>
          <a:p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pyproj</a:t>
            </a:r>
            <a:endParaRPr lang="fr-FR" sz="2000" b="1" dirty="0">
              <a:solidFill>
                <a:srgbClr val="FF0000"/>
              </a:solidFill>
              <a:latin typeface="Nixie One" charset="0"/>
            </a:endParaRPr>
          </a:p>
        </p:txBody>
      </p:sp>
      <p:sp>
        <p:nvSpPr>
          <p:cNvPr id="17" name="TextBox 13"/>
          <p:cNvSpPr txBox="1"/>
          <p:nvPr/>
        </p:nvSpPr>
        <p:spPr>
          <a:xfrm rot="374771">
            <a:off x="3325156" y="3328193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Azimuthal</a:t>
            </a:r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orthographic</a:t>
            </a:r>
            <a:endParaRPr lang="fr-FR" sz="2000" b="1" dirty="0">
              <a:solidFill>
                <a:srgbClr val="FF0000"/>
              </a:solidFill>
              <a:latin typeface="Nixie O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520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0"/>
          <p:cNvSpPr txBox="1">
            <a:spLocks/>
          </p:cNvSpPr>
          <p:nvPr/>
        </p:nvSpPr>
        <p:spPr>
          <a:xfrm>
            <a:off x="381000" y="1733550"/>
            <a:ext cx="8450283" cy="1473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400" b="1" dirty="0"/>
              <a:t>We need :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GUI programming toolkit (</a:t>
            </a:r>
            <a:r>
              <a:rPr lang="en" sz="2400" b="1" dirty="0">
                <a:solidFill>
                  <a:srgbClr val="FF0000"/>
                </a:solidFill>
              </a:rPr>
              <a:t>tkinter</a:t>
            </a:r>
            <a:r>
              <a:rPr lang="en" sz="2400" b="1" dirty="0"/>
              <a:t>)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widget to create polygons (tkinter’s </a:t>
            </a:r>
            <a:r>
              <a:rPr lang="en" sz="2400" b="1" dirty="0">
                <a:solidFill>
                  <a:srgbClr val="FF0000"/>
                </a:solidFill>
              </a:rPr>
              <a:t>Canvas</a:t>
            </a:r>
            <a:r>
              <a:rPr lang="en" sz="2400" b="1" dirty="0"/>
              <a:t>)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file that contains the map coordinates (</a:t>
            </a:r>
            <a:r>
              <a:rPr lang="en" sz="2400" b="1" dirty="0">
                <a:solidFill>
                  <a:srgbClr val="FF0000"/>
                </a:solidFill>
              </a:rPr>
              <a:t>shapefile</a:t>
            </a:r>
            <a:r>
              <a:rPr lang="en" sz="2400" b="1" dirty="0"/>
              <a:t>)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library to read shapefiles (</a:t>
            </a:r>
            <a:r>
              <a:rPr lang="en" sz="2400" b="1" dirty="0">
                <a:solidFill>
                  <a:srgbClr val="FF0000"/>
                </a:solidFill>
              </a:rPr>
              <a:t>pyshp</a:t>
            </a:r>
            <a:r>
              <a:rPr lang="en" sz="2400" b="1" dirty="0"/>
              <a:t>)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library to convert multipolygons into polygons (</a:t>
            </a:r>
            <a:r>
              <a:rPr lang="en" sz="2400" b="1" dirty="0">
                <a:solidFill>
                  <a:srgbClr val="FF0000"/>
                </a:solidFill>
              </a:rPr>
              <a:t>shapely</a:t>
            </a:r>
            <a:r>
              <a:rPr lang="en" sz="2400" b="1" dirty="0"/>
              <a:t>)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library to convert geographic coordinates into projected coordinates (</a:t>
            </a:r>
            <a:r>
              <a:rPr lang="en" sz="2400" b="1" dirty="0">
                <a:solidFill>
                  <a:srgbClr val="FF0000"/>
                </a:solidFill>
              </a:rPr>
              <a:t>pyproj</a:t>
            </a:r>
            <a:r>
              <a:rPr lang="en" sz="2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0466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20"/>
          <p:cNvCxnSpPr/>
          <p:nvPr/>
        </p:nvCxnSpPr>
        <p:spPr>
          <a:xfrm flipV="1">
            <a:off x="495796" y="770077"/>
            <a:ext cx="1066800" cy="14217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Shape 546"/>
          <p:cNvGrpSpPr/>
          <p:nvPr/>
        </p:nvGrpSpPr>
        <p:grpSpPr>
          <a:xfrm>
            <a:off x="4724896" y="1809670"/>
            <a:ext cx="272158" cy="272158"/>
            <a:chOff x="1278900" y="2333250"/>
            <a:chExt cx="381175" cy="381175"/>
          </a:xfrm>
        </p:grpSpPr>
        <p:sp>
          <p:nvSpPr>
            <p:cNvPr id="8" name="Shape 547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54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549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550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12" name="Straight Arrow Connector 20"/>
          <p:cNvCxnSpPr>
            <a:cxnSpLocks/>
          </p:cNvCxnSpPr>
          <p:nvPr/>
        </p:nvCxnSpPr>
        <p:spPr>
          <a:xfrm flipV="1">
            <a:off x="495796" y="1549427"/>
            <a:ext cx="1066800" cy="6424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hape 160"/>
          <p:cNvSpPr txBox="1">
            <a:spLocks/>
          </p:cNvSpPr>
          <p:nvPr/>
        </p:nvSpPr>
        <p:spPr>
          <a:xfrm>
            <a:off x="1675410" y="244827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2400" b="1" dirty="0">
                <a:sym typeface="Arial"/>
              </a:rPr>
              <a:t>SSH/Telnet</a:t>
            </a:r>
            <a:endParaRPr lang="en" sz="2400" b="1" dirty="0"/>
          </a:p>
        </p:txBody>
      </p:sp>
      <p:sp>
        <p:nvSpPr>
          <p:cNvPr id="14" name="Shape 160"/>
          <p:cNvSpPr txBox="1">
            <a:spLocks/>
          </p:cNvSpPr>
          <p:nvPr/>
        </p:nvSpPr>
        <p:spPr>
          <a:xfrm>
            <a:off x="1676400" y="1276350"/>
            <a:ext cx="613459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/>
              <a:t>NETCONF/YANG (multi-</a:t>
            </a:r>
            <a:r>
              <a:rPr lang="fr-FR" sz="2400" b="1" dirty="0" err="1"/>
              <a:t>vendor</a:t>
            </a:r>
            <a:r>
              <a:rPr lang="fr-FR" sz="2400" b="1" dirty="0"/>
              <a:t>, IETF)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>
                <a:hlinkClick r:id="rId3"/>
              </a:rPr>
              <a:t>Network programmability using YANG / NETCONF </a:t>
            </a:r>
            <a:endParaRPr lang="en" sz="1400" b="1" dirty="0"/>
          </a:p>
        </p:txBody>
      </p:sp>
      <p:cxnSp>
        <p:nvCxnSpPr>
          <p:cNvPr id="15" name="Straight Arrow Connector 20"/>
          <p:cNvCxnSpPr/>
          <p:nvPr/>
        </p:nvCxnSpPr>
        <p:spPr>
          <a:xfrm>
            <a:off x="495796" y="2191831"/>
            <a:ext cx="1083960" cy="13704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160"/>
          <p:cNvSpPr txBox="1">
            <a:spLocks/>
          </p:cNvSpPr>
          <p:nvPr/>
        </p:nvSpPr>
        <p:spPr>
          <a:xfrm>
            <a:off x="5765790" y="3084639"/>
            <a:ext cx="3033138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/>
              <a:t>Puppet</a:t>
            </a:r>
            <a:r>
              <a:rPr lang="fr-FR" sz="2400" b="1" dirty="0"/>
              <a:t>, Chef, </a:t>
            </a:r>
            <a:r>
              <a:rPr lang="fr-FR" sz="2400" b="1" dirty="0" err="1"/>
              <a:t>Saltstack</a:t>
            </a:r>
            <a:r>
              <a:rPr lang="fr-FR" sz="2400" b="1" dirty="0"/>
              <a:t>, </a:t>
            </a:r>
            <a:r>
              <a:rPr lang="fr-FR" sz="2400" b="1" dirty="0" err="1"/>
              <a:t>HPNA</a:t>
            </a:r>
            <a:endParaRPr lang="en" sz="2400" b="1" dirty="0"/>
          </a:p>
        </p:txBody>
      </p:sp>
      <p:cxnSp>
        <p:nvCxnSpPr>
          <p:cNvPr id="26" name="Straight Arrow Connector 20"/>
          <p:cNvCxnSpPr>
            <a:cxnSpLocks/>
          </p:cNvCxnSpPr>
          <p:nvPr/>
        </p:nvCxnSpPr>
        <p:spPr>
          <a:xfrm flipV="1">
            <a:off x="4997054" y="3309883"/>
            <a:ext cx="571716" cy="222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hape 160"/>
          <p:cNvSpPr txBox="1">
            <a:spLocks/>
          </p:cNvSpPr>
          <p:nvPr/>
        </p:nvSpPr>
        <p:spPr>
          <a:xfrm>
            <a:off x="1764917" y="3359551"/>
            <a:ext cx="36971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/>
              <a:t>Configuration management </a:t>
            </a:r>
            <a:r>
              <a:rPr lang="fr-FR" sz="2400" b="1" dirty="0" err="1"/>
              <a:t>tools</a:t>
            </a:r>
            <a:endParaRPr lang="en" sz="2400" b="1" dirty="0"/>
          </a:p>
        </p:txBody>
      </p:sp>
      <p:cxnSp>
        <p:nvCxnSpPr>
          <p:cNvPr id="30" name="Straight Arrow Connector 20"/>
          <p:cNvCxnSpPr/>
          <p:nvPr/>
        </p:nvCxnSpPr>
        <p:spPr>
          <a:xfrm>
            <a:off x="503713" y="2192128"/>
            <a:ext cx="1058883" cy="3910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hape 160"/>
          <p:cNvSpPr txBox="1">
            <a:spLocks/>
          </p:cNvSpPr>
          <p:nvPr/>
        </p:nvSpPr>
        <p:spPr>
          <a:xfrm>
            <a:off x="1755292" y="4405354"/>
            <a:ext cx="579120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/>
              <a:t>Vendor-specific</a:t>
            </a:r>
            <a:r>
              <a:rPr lang="fr-FR" sz="2400" b="1" dirty="0"/>
              <a:t> solution</a:t>
            </a:r>
            <a:endParaRPr lang="en" sz="2400" b="1" dirty="0"/>
          </a:p>
        </p:txBody>
      </p:sp>
      <p:sp>
        <p:nvSpPr>
          <p:cNvPr id="38" name="Shape 160"/>
          <p:cNvSpPr txBox="1">
            <a:spLocks/>
          </p:cNvSpPr>
          <p:nvPr/>
        </p:nvSpPr>
        <p:spPr>
          <a:xfrm>
            <a:off x="5765790" y="3742244"/>
            <a:ext cx="2538334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>
                <a:solidFill>
                  <a:srgbClr val="FF0000"/>
                </a:solidFill>
              </a:rPr>
              <a:t>Ansible</a:t>
            </a:r>
            <a:endParaRPr lang="en" sz="2400" b="1" dirty="0">
              <a:solidFill>
                <a:srgbClr val="FF0000"/>
              </a:solidFill>
            </a:endParaRPr>
          </a:p>
        </p:txBody>
      </p:sp>
      <p:sp>
        <p:nvSpPr>
          <p:cNvPr id="49" name="Shape 160"/>
          <p:cNvSpPr txBox="1">
            <a:spLocks/>
          </p:cNvSpPr>
          <p:nvPr/>
        </p:nvSpPr>
        <p:spPr>
          <a:xfrm>
            <a:off x="4318143" y="229018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2400" b="1" dirty="0">
                <a:sym typeface="Arial"/>
              </a:rPr>
              <a:t>Paramiko</a:t>
            </a:r>
            <a:endParaRPr lang="en" sz="2400" b="1" dirty="0"/>
          </a:p>
        </p:txBody>
      </p:sp>
      <p:cxnSp>
        <p:nvCxnSpPr>
          <p:cNvPr id="52" name="Connecteur droit avec flèche 51"/>
          <p:cNvCxnSpPr/>
          <p:nvPr/>
        </p:nvCxnSpPr>
        <p:spPr>
          <a:xfrm>
            <a:off x="3676403" y="507452"/>
            <a:ext cx="533400" cy="7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20"/>
          <p:cNvCxnSpPr/>
          <p:nvPr/>
        </p:nvCxnSpPr>
        <p:spPr>
          <a:xfrm flipV="1">
            <a:off x="6082870" y="302338"/>
            <a:ext cx="688069" cy="209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20"/>
          <p:cNvCxnSpPr/>
          <p:nvPr/>
        </p:nvCxnSpPr>
        <p:spPr>
          <a:xfrm>
            <a:off x="6082870" y="522090"/>
            <a:ext cx="688069" cy="305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hape 160"/>
          <p:cNvSpPr txBox="1">
            <a:spLocks/>
          </p:cNvSpPr>
          <p:nvPr/>
        </p:nvSpPr>
        <p:spPr>
          <a:xfrm>
            <a:off x="6833805" y="36420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2400" b="1" dirty="0">
                <a:solidFill>
                  <a:srgbClr val="FF0000"/>
                </a:solidFill>
                <a:sym typeface="Arial"/>
              </a:rPr>
              <a:t>Netmiko</a:t>
            </a:r>
            <a:endParaRPr lang="en" sz="2400" b="1" dirty="0">
              <a:solidFill>
                <a:srgbClr val="FF0000"/>
              </a:solidFill>
            </a:endParaRPr>
          </a:p>
        </p:txBody>
      </p:sp>
      <p:sp>
        <p:nvSpPr>
          <p:cNvPr id="60" name="Shape 160"/>
          <p:cNvSpPr txBox="1">
            <a:spLocks/>
          </p:cNvSpPr>
          <p:nvPr/>
        </p:nvSpPr>
        <p:spPr>
          <a:xfrm>
            <a:off x="6833805" y="595133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2400" b="1" dirty="0">
                <a:solidFill>
                  <a:srgbClr val="FF0000"/>
                </a:solidFill>
                <a:sym typeface="Arial"/>
              </a:rPr>
              <a:t>Exscript</a:t>
            </a:r>
            <a:endParaRPr lang="en" sz="2400" b="1" dirty="0">
              <a:solidFill>
                <a:srgbClr val="FF0000"/>
              </a:solidFill>
            </a:endParaRPr>
          </a:p>
        </p:txBody>
      </p:sp>
      <p:cxnSp>
        <p:nvCxnSpPr>
          <p:cNvPr id="62" name="Straight Arrow Connector 20"/>
          <p:cNvCxnSpPr>
            <a:cxnSpLocks/>
          </p:cNvCxnSpPr>
          <p:nvPr/>
        </p:nvCxnSpPr>
        <p:spPr>
          <a:xfrm>
            <a:off x="4995075" y="3532040"/>
            <a:ext cx="573695" cy="4024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20">
            <a:extLst>
              <a:ext uri="{FF2B5EF4-FFF2-40B4-BE49-F238E27FC236}">
                <a16:creationId xmlns:a16="http://schemas.microsoft.com/office/drawing/2014/main" id="{B59272CA-B9F5-4435-BA32-2849DCBB980D}"/>
              </a:ext>
            </a:extLst>
          </p:cNvPr>
          <p:cNvCxnSpPr>
            <a:cxnSpLocks/>
          </p:cNvCxnSpPr>
          <p:nvPr/>
        </p:nvCxnSpPr>
        <p:spPr>
          <a:xfrm>
            <a:off x="503713" y="2191831"/>
            <a:ext cx="1154537" cy="2437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hape 160">
            <a:extLst>
              <a:ext uri="{FF2B5EF4-FFF2-40B4-BE49-F238E27FC236}">
                <a16:creationId xmlns:a16="http://schemas.microsoft.com/office/drawing/2014/main" id="{B7CAAF23-D24B-46DC-953C-4E6382E64371}"/>
              </a:ext>
            </a:extLst>
          </p:cNvPr>
          <p:cNvSpPr txBox="1">
            <a:spLocks/>
          </p:cNvSpPr>
          <p:nvPr/>
        </p:nvSpPr>
        <p:spPr>
          <a:xfrm>
            <a:off x="1739250" y="2311807"/>
            <a:ext cx="579120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/>
              <a:t>OSS</a:t>
            </a:r>
            <a:r>
              <a:rPr lang="fr-FR" sz="2400" b="1" dirty="0"/>
              <a:t> </a:t>
            </a:r>
            <a:r>
              <a:rPr lang="fr-FR" sz="2400" b="1" dirty="0" err="1"/>
              <a:t>protocols</a:t>
            </a:r>
            <a:r>
              <a:rPr lang="fr-FR" sz="2400" b="1" dirty="0"/>
              <a:t>: </a:t>
            </a:r>
            <a:r>
              <a:rPr lang="fr-FR" sz="2400" b="1" dirty="0" err="1"/>
              <a:t>TL1</a:t>
            </a:r>
            <a:r>
              <a:rPr lang="fr-FR" sz="2400" b="1" dirty="0"/>
              <a:t>, SNMP (</a:t>
            </a:r>
            <a:r>
              <a:rPr lang="fr-FR" sz="2400" b="1" dirty="0" err="1"/>
              <a:t>pySNMP</a:t>
            </a:r>
            <a:r>
              <a:rPr lang="fr-FR" sz="2400" b="1" dirty="0"/>
              <a:t>) </a:t>
            </a:r>
            <a:endParaRPr lang="en" sz="2400" b="1" dirty="0"/>
          </a:p>
        </p:txBody>
      </p:sp>
    </p:spTree>
    <p:extLst>
      <p:ext uri="{BB962C8B-B14F-4D97-AF65-F5344CB8AC3E}">
        <p14:creationId xmlns:p14="http://schemas.microsoft.com/office/powerpoint/2010/main" val="2029210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C:\Users\afourmy\Desktop\Pycon NetDim\sp_tre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1580244"/>
            <a:ext cx="3911654" cy="1627831"/>
          </a:xfrm>
          <a:prstGeom prst="rect">
            <a:avLst/>
          </a:prstGeom>
          <a:noFill/>
        </p:spPr>
      </p:pic>
      <p:pic>
        <p:nvPicPr>
          <p:cNvPr id="12" name="Picture 6" descr="C:\Users\afourmy\Desktop\Pycon NetDim\routing_tab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1601550"/>
            <a:ext cx="3996115" cy="1643938"/>
          </a:xfrm>
          <a:prstGeom prst="rect">
            <a:avLst/>
          </a:prstGeom>
          <a:noFill/>
        </p:spPr>
      </p:pic>
      <p:cxnSp>
        <p:nvCxnSpPr>
          <p:cNvPr id="16" name="Connecteur droit avec flèche 15"/>
          <p:cNvCxnSpPr>
            <a:cxnSpLocks/>
          </p:cNvCxnSpPr>
          <p:nvPr/>
        </p:nvCxnSpPr>
        <p:spPr>
          <a:xfrm>
            <a:off x="4116779" y="2394159"/>
            <a:ext cx="350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160"/>
          <p:cNvSpPr txBox="1">
            <a:spLocks/>
          </p:cNvSpPr>
          <p:nvPr/>
        </p:nvSpPr>
        <p:spPr>
          <a:xfrm>
            <a:off x="204745" y="3810571"/>
            <a:ext cx="3654563" cy="1528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000" b="1" dirty="0"/>
              <a:t>Run Dijkstra’s algorithm to find the </a:t>
            </a:r>
            <a:r>
              <a:rPr lang="en" sz="2000" b="1" dirty="0">
                <a:solidFill>
                  <a:srgbClr val="FF0000"/>
                </a:solidFill>
              </a:rPr>
              <a:t>Shortest Path Tree</a:t>
            </a:r>
            <a:endParaRPr lang="en" sz="2000" b="1" dirty="0"/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  <p:sp>
        <p:nvSpPr>
          <p:cNvPr id="18" name="Shape 160"/>
          <p:cNvSpPr txBox="1">
            <a:spLocks/>
          </p:cNvSpPr>
          <p:nvPr/>
        </p:nvSpPr>
        <p:spPr>
          <a:xfrm>
            <a:off x="4467527" y="3744500"/>
            <a:ext cx="4676473" cy="3069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000" b="1" dirty="0"/>
              <a:t>Create the </a:t>
            </a:r>
            <a:r>
              <a:rPr lang="en" sz="2000" b="1" dirty="0">
                <a:solidFill>
                  <a:srgbClr val="FF0000"/>
                </a:solidFill>
              </a:rPr>
              <a:t>routing table</a:t>
            </a:r>
            <a:r>
              <a:rPr lang="en" sz="2000" b="1" dirty="0"/>
              <a:t>: (</a:t>
            </a:r>
            <a:r>
              <a:rPr lang="fr-FR" sz="2000" b="1" dirty="0"/>
              <a:t>destination       </a:t>
            </a:r>
            <a:r>
              <a:rPr lang="fr-FR" sz="2000" b="1" dirty="0" err="1"/>
              <a:t>outgoing</a:t>
            </a:r>
            <a:r>
              <a:rPr lang="fr-FR" sz="2000" b="1" dirty="0"/>
              <a:t> interface)</a:t>
            </a:r>
            <a:endParaRPr lang="en" sz="2000" b="1" dirty="0"/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  <p:sp>
        <p:nvSpPr>
          <p:cNvPr id="21" name="Shape 160"/>
          <p:cNvSpPr txBox="1">
            <a:spLocks/>
          </p:cNvSpPr>
          <p:nvPr/>
        </p:nvSpPr>
        <p:spPr>
          <a:xfrm>
            <a:off x="3586979" y="862445"/>
            <a:ext cx="2774167" cy="15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fr-FR" sz="2800" b="1" dirty="0"/>
              <a:t>A router…</a:t>
            </a:r>
            <a:endParaRPr lang="en" sz="2800" b="1" dirty="0"/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D32B9E3-BAFC-4D90-BF78-1E2CF355FD7E}"/>
              </a:ext>
            </a:extLst>
          </p:cNvPr>
          <p:cNvCxnSpPr>
            <a:cxnSpLocks/>
          </p:cNvCxnSpPr>
          <p:nvPr/>
        </p:nvCxnSpPr>
        <p:spPr>
          <a:xfrm>
            <a:off x="6232358" y="3959064"/>
            <a:ext cx="25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hape 160">
            <a:extLst>
              <a:ext uri="{FF2B5EF4-FFF2-40B4-BE49-F238E27FC236}">
                <a16:creationId xmlns:a16="http://schemas.microsoft.com/office/drawing/2014/main" id="{E9F2DC86-A172-47B7-BB0E-5C5426B7E394}"/>
              </a:ext>
            </a:extLst>
          </p:cNvPr>
          <p:cNvSpPr txBox="1">
            <a:spLocks/>
          </p:cNvSpPr>
          <p:nvPr/>
        </p:nvSpPr>
        <p:spPr>
          <a:xfrm>
            <a:off x="1828800" y="4583579"/>
            <a:ext cx="5562600" cy="4096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fr-FR" sz="1600" b="1" dirty="0"/>
              <a:t>(</a:t>
            </a:r>
            <a:r>
              <a:rPr lang="fr-FR" sz="1600" b="1" dirty="0" err="1"/>
              <a:t>applies</a:t>
            </a:r>
            <a:r>
              <a:rPr lang="fr-FR" sz="1600" b="1" dirty="0"/>
              <a:t> to </a:t>
            </a:r>
            <a:r>
              <a:rPr lang="fr-FR" sz="1600" b="1" dirty="0" err="1"/>
              <a:t>link</a:t>
            </a:r>
            <a:r>
              <a:rPr lang="fr-FR" sz="1600" b="1" dirty="0"/>
              <a:t> state </a:t>
            </a:r>
            <a:r>
              <a:rPr lang="fr-FR" sz="1600" b="1" dirty="0" err="1"/>
              <a:t>protocols</a:t>
            </a:r>
            <a:r>
              <a:rPr lang="fr-FR" sz="1600" b="1" dirty="0"/>
              <a:t> like OSPF and IS-IS)</a:t>
            </a:r>
            <a:endParaRPr lang="en" sz="1600" b="1" dirty="0"/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</p:spTree>
    <p:extLst>
      <p:ext uri="{BB962C8B-B14F-4D97-AF65-F5344CB8AC3E}">
        <p14:creationId xmlns:p14="http://schemas.microsoft.com/office/powerpoint/2010/main" val="2340511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60"/>
          <p:cNvSpPr txBox="1">
            <a:spLocks/>
          </p:cNvSpPr>
          <p:nvPr/>
        </p:nvSpPr>
        <p:spPr>
          <a:xfrm>
            <a:off x="2057400" y="285750"/>
            <a:ext cx="5581403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" sz="2000" b="1" dirty="0"/>
              <a:t>Allocate </a:t>
            </a:r>
            <a:r>
              <a:rPr lang="en" sz="2000" b="1" dirty="0">
                <a:solidFill>
                  <a:srgbClr val="FF0000"/>
                </a:solidFill>
              </a:rPr>
              <a:t>names</a:t>
            </a:r>
            <a:r>
              <a:rPr lang="en" sz="2000" b="1" dirty="0"/>
              <a:t> to all interfaces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" sz="2000" b="1" dirty="0"/>
              <a:t>Allocate </a:t>
            </a:r>
            <a:r>
              <a:rPr lang="en" sz="2000" b="1" dirty="0">
                <a:solidFill>
                  <a:srgbClr val="FF0000"/>
                </a:solidFill>
              </a:rPr>
              <a:t>IP addresses</a:t>
            </a:r>
            <a:r>
              <a:rPr lang="en" sz="2000" b="1" dirty="0"/>
              <a:t> to all interfaces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fr-FR" sz="2000" b="1" dirty="0" err="1"/>
              <a:t>Choose</a:t>
            </a:r>
            <a:r>
              <a:rPr lang="fr-FR" sz="2000" b="1" dirty="0"/>
              <a:t> a </a:t>
            </a:r>
            <a:r>
              <a:rPr lang="fr-FR" sz="2000" b="1" dirty="0" err="1"/>
              <a:t>protocol</a:t>
            </a:r>
            <a:r>
              <a:rPr lang="fr-FR" sz="2000" b="1" dirty="0"/>
              <a:t> (RIP, OSPF, IS-IS, …)</a:t>
            </a:r>
            <a:endParaRPr lang="en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" sz="2400" b="1" dirty="0"/>
          </a:p>
          <a:p>
            <a:pPr>
              <a:spcBef>
                <a:spcPts val="0"/>
              </a:spcBef>
              <a:buNone/>
            </a:pPr>
            <a:endParaRPr lang="en" sz="24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04EF3BD-238E-4F08-AF09-5659027C1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04950"/>
            <a:ext cx="4385775" cy="32575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B62CD9F-4E8F-458B-B009-1B838F2A1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617" y="1576939"/>
            <a:ext cx="4108667" cy="3257550"/>
          </a:xfrm>
          <a:prstGeom prst="rect">
            <a:avLst/>
          </a:prstGeom>
        </p:spPr>
      </p:pic>
      <p:sp>
        <p:nvSpPr>
          <p:cNvPr id="12" name="Shape 160">
            <a:extLst>
              <a:ext uri="{FF2B5EF4-FFF2-40B4-BE49-F238E27FC236}">
                <a16:creationId xmlns:a16="http://schemas.microsoft.com/office/drawing/2014/main" id="{97A13964-D232-491E-ADF9-04119B8405B5}"/>
              </a:ext>
            </a:extLst>
          </p:cNvPr>
          <p:cNvSpPr txBox="1">
            <a:spLocks/>
          </p:cNvSpPr>
          <p:nvPr/>
        </p:nvSpPr>
        <p:spPr>
          <a:xfrm>
            <a:off x="3133963" y="3481939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8000" b="1" dirty="0">
                <a:sym typeface="Arial"/>
              </a:rPr>
              <a:t>1</a:t>
            </a:r>
            <a:endParaRPr lang="en" sz="8000" b="1" dirty="0"/>
          </a:p>
        </p:txBody>
      </p:sp>
      <p:sp>
        <p:nvSpPr>
          <p:cNvPr id="14" name="Shape 160">
            <a:extLst>
              <a:ext uri="{FF2B5EF4-FFF2-40B4-BE49-F238E27FC236}">
                <a16:creationId xmlns:a16="http://schemas.microsoft.com/office/drawing/2014/main" id="{AE110E8E-D6D7-49CC-96CA-5FFAF4E90A77}"/>
              </a:ext>
            </a:extLst>
          </p:cNvPr>
          <p:cNvSpPr txBox="1">
            <a:spLocks/>
          </p:cNvSpPr>
          <p:nvPr/>
        </p:nvSpPr>
        <p:spPr>
          <a:xfrm>
            <a:off x="7162088" y="3558139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8000" b="1" dirty="0">
                <a:sym typeface="Arial"/>
              </a:rPr>
              <a:t>2</a:t>
            </a:r>
            <a:endParaRPr lang="en" sz="8000" b="1" dirty="0"/>
          </a:p>
        </p:txBody>
      </p:sp>
    </p:spTree>
    <p:extLst>
      <p:ext uri="{BB962C8B-B14F-4D97-AF65-F5344CB8AC3E}">
        <p14:creationId xmlns:p14="http://schemas.microsoft.com/office/powerpoint/2010/main" val="160732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47"/>
          <p:cNvSpPr txBox="1">
            <a:spLocks noGrp="1"/>
          </p:cNvSpPr>
          <p:nvPr>
            <p:ph type="body" idx="1"/>
          </p:nvPr>
        </p:nvSpPr>
        <p:spPr>
          <a:xfrm>
            <a:off x="401053" y="1923054"/>
            <a:ext cx="5257800" cy="15125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/>
            <a:r>
              <a:rPr lang="en" sz="2400" b="1" dirty="0">
                <a:latin typeface="Nixie One" charset="0"/>
              </a:rPr>
              <a:t>Telecommunication network :</a:t>
            </a:r>
          </a:p>
          <a:p>
            <a:pPr marL="457200" lvl="1" indent="-228600">
              <a:buFont typeface="Wingdings" pitchFamily="2" charset="2"/>
              <a:buChar char="Ø"/>
            </a:pPr>
            <a:r>
              <a:rPr lang="en" sz="2400" b="1" dirty="0">
                <a:latin typeface="Nixie One" charset="0"/>
              </a:rPr>
              <a:t> Networking </a:t>
            </a:r>
            <a:r>
              <a:rPr lang="en" sz="2400" b="1" dirty="0">
                <a:solidFill>
                  <a:srgbClr val="FF0000"/>
                </a:solidFill>
                <a:latin typeface="Nixie One" charset="0"/>
              </a:rPr>
              <a:t>devices</a:t>
            </a:r>
          </a:p>
          <a:p>
            <a:pPr marL="457200" lvl="1" indent="-228600">
              <a:buFont typeface="Wingdings" pitchFamily="2" charset="2"/>
              <a:buChar char="Ø"/>
            </a:pPr>
            <a:r>
              <a:rPr lang="en" sz="2400" b="1" dirty="0">
                <a:latin typeface="Nixie One" charset="0"/>
              </a:rPr>
              <a:t> Transmission </a:t>
            </a:r>
            <a:r>
              <a:rPr lang="en" sz="2400" b="1" dirty="0">
                <a:solidFill>
                  <a:srgbClr val="FF0000"/>
                </a:solidFill>
                <a:latin typeface="Nixie One" charset="0"/>
              </a:rPr>
              <a:t>links</a:t>
            </a:r>
          </a:p>
          <a:p>
            <a:pPr marL="228600" indent="0">
              <a:buNone/>
            </a:pPr>
            <a:r>
              <a:rPr lang="en" dirty="0">
                <a:solidFill>
                  <a:srgbClr val="FF0000"/>
                </a:solidFill>
              </a:rPr>
              <a:t>	</a:t>
            </a:r>
          </a:p>
          <a:p>
            <a:pPr marL="457200" lvl="0" indent="-228600" rtl="0">
              <a:spcBef>
                <a:spcPts val="0"/>
              </a:spcBef>
            </a:pPr>
            <a:endParaRPr lang="en" dirty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</p:txBody>
      </p:sp>
      <p:grpSp>
        <p:nvGrpSpPr>
          <p:cNvPr id="11" name="Shape 644"/>
          <p:cNvGrpSpPr/>
          <p:nvPr/>
        </p:nvGrpSpPr>
        <p:grpSpPr>
          <a:xfrm>
            <a:off x="381000" y="819150"/>
            <a:ext cx="333902" cy="333902"/>
            <a:chOff x="5941025" y="3634400"/>
            <a:chExt cx="467650" cy="467650"/>
          </a:xfrm>
        </p:grpSpPr>
        <p:sp>
          <p:nvSpPr>
            <p:cNvPr id="12" name="Shape 645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" name="Shape 646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" name="Shape 647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" name="Shape 64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" name="Shape 64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" name="Shape 650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14350"/>
            <a:ext cx="3179241" cy="402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49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60"/>
          <p:cNvSpPr txBox="1">
            <a:spLocks/>
          </p:cNvSpPr>
          <p:nvPr/>
        </p:nvSpPr>
        <p:spPr>
          <a:xfrm>
            <a:off x="2362200" y="513457"/>
            <a:ext cx="4895603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514350" indent="-514350">
              <a:spcBef>
                <a:spcPts val="0"/>
              </a:spcBef>
              <a:buFont typeface="+mj-lt"/>
              <a:buAutoNum type="arabicPeriod" startAt="4"/>
            </a:pPr>
            <a:r>
              <a:rPr lang="en" sz="2000" b="1" dirty="0"/>
              <a:t>Generate the </a:t>
            </a:r>
            <a:r>
              <a:rPr lang="en" sz="2000" b="1" dirty="0">
                <a:solidFill>
                  <a:srgbClr val="FF0000"/>
                </a:solidFill>
              </a:rPr>
              <a:t>configuration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 startAt="4"/>
            </a:pPr>
            <a:r>
              <a:rPr lang="en" sz="2000" b="1" dirty="0"/>
              <a:t>Create of the </a:t>
            </a:r>
            <a:r>
              <a:rPr lang="en" sz="2000" b="1" dirty="0">
                <a:solidFill>
                  <a:srgbClr val="FF0000"/>
                </a:solidFill>
              </a:rPr>
              <a:t>routing table</a:t>
            </a:r>
            <a:r>
              <a:rPr lang="fr-FR" sz="2000" b="1" dirty="0">
                <a:solidFill>
                  <a:srgbClr val="FF0000"/>
                </a:solidFill>
              </a:rPr>
              <a:t>s</a:t>
            </a:r>
            <a:endParaRPr lang="en" sz="2000" b="1" dirty="0">
              <a:solidFill>
                <a:srgbClr val="FF0000"/>
              </a:solidFill>
            </a:endParaRP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" sz="2400" b="1" dirty="0"/>
          </a:p>
          <a:p>
            <a:pPr>
              <a:spcBef>
                <a:spcPts val="0"/>
              </a:spcBef>
              <a:buNone/>
            </a:pPr>
            <a:endParaRPr lang="en" sz="24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145221B-209E-4FB1-A61A-96ACE3272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068209"/>
            <a:ext cx="4419449" cy="264400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7679960-48E9-4690-9A48-6216B455E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931922"/>
            <a:ext cx="3733800" cy="2966496"/>
          </a:xfrm>
          <a:prstGeom prst="rect">
            <a:avLst/>
          </a:prstGeom>
        </p:spPr>
      </p:pic>
      <p:sp>
        <p:nvSpPr>
          <p:cNvPr id="8" name="Shape 160">
            <a:extLst>
              <a:ext uri="{FF2B5EF4-FFF2-40B4-BE49-F238E27FC236}">
                <a16:creationId xmlns:a16="http://schemas.microsoft.com/office/drawing/2014/main" id="{92AD7604-CC45-454B-B3D6-F9ED7594D943}"/>
              </a:ext>
            </a:extLst>
          </p:cNvPr>
          <p:cNvSpPr txBox="1">
            <a:spLocks/>
          </p:cNvSpPr>
          <p:nvPr/>
        </p:nvSpPr>
        <p:spPr>
          <a:xfrm>
            <a:off x="1524000" y="1345168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6000" b="1" dirty="0">
                <a:sym typeface="Arial"/>
              </a:rPr>
              <a:t>4</a:t>
            </a:r>
            <a:endParaRPr lang="en" sz="6000" b="1" dirty="0"/>
          </a:p>
        </p:txBody>
      </p:sp>
      <p:sp>
        <p:nvSpPr>
          <p:cNvPr id="9" name="Shape 160">
            <a:extLst>
              <a:ext uri="{FF2B5EF4-FFF2-40B4-BE49-F238E27FC236}">
                <a16:creationId xmlns:a16="http://schemas.microsoft.com/office/drawing/2014/main" id="{DA1EAB24-7610-4452-9AFD-167CE8059C26}"/>
              </a:ext>
            </a:extLst>
          </p:cNvPr>
          <p:cNvSpPr txBox="1">
            <a:spLocks/>
          </p:cNvSpPr>
          <p:nvPr/>
        </p:nvSpPr>
        <p:spPr>
          <a:xfrm>
            <a:off x="6324600" y="1401034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6000" b="1" dirty="0">
                <a:sym typeface="Arial"/>
              </a:rPr>
              <a:t>5</a:t>
            </a:r>
            <a:endParaRPr lang="en" sz="6000" b="1" dirty="0"/>
          </a:p>
        </p:txBody>
      </p:sp>
    </p:spTree>
    <p:extLst>
      <p:ext uri="{BB962C8B-B14F-4D97-AF65-F5344CB8AC3E}">
        <p14:creationId xmlns:p14="http://schemas.microsoft.com/office/powerpoint/2010/main" val="360877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0">
            <a:extLst>
              <a:ext uri="{FF2B5EF4-FFF2-40B4-BE49-F238E27FC236}">
                <a16:creationId xmlns:a16="http://schemas.microsoft.com/office/drawing/2014/main" id="{A5005F68-C263-4A5F-A77C-74DF8A6232DD}"/>
              </a:ext>
            </a:extLst>
          </p:cNvPr>
          <p:cNvSpPr txBox="1">
            <a:spLocks/>
          </p:cNvSpPr>
          <p:nvPr/>
        </p:nvSpPr>
        <p:spPr>
          <a:xfrm>
            <a:off x="3581400" y="514350"/>
            <a:ext cx="4572000" cy="15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fr-FR" sz="2800" b="1" dirty="0" err="1"/>
              <a:t>pyNMS</a:t>
            </a:r>
            <a:endParaRPr lang="en" sz="2800" b="1" dirty="0"/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ED40D4-3EFE-4BED-B26F-22C970D977D5}"/>
              </a:ext>
            </a:extLst>
          </p:cNvPr>
          <p:cNvSpPr/>
          <p:nvPr/>
        </p:nvSpPr>
        <p:spPr>
          <a:xfrm>
            <a:off x="2646538" y="666750"/>
            <a:ext cx="3709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fr-FR" b="1" dirty="0">
                <a:hlinkClick r:id="rId2"/>
              </a:rPr>
              <a:t>https://</a:t>
            </a:r>
            <a:r>
              <a:rPr lang="fr-FR" b="1" dirty="0" err="1">
                <a:hlinkClick r:id="rId2"/>
              </a:rPr>
              <a:t>github.com</a:t>
            </a:r>
            <a:r>
              <a:rPr lang="fr-FR" b="1" dirty="0">
                <a:hlinkClick r:id="rId2"/>
              </a:rPr>
              <a:t>/</a:t>
            </a:r>
            <a:r>
              <a:rPr lang="fr-FR" b="1" dirty="0" err="1">
                <a:hlinkClick r:id="rId2"/>
              </a:rPr>
              <a:t>afourmy</a:t>
            </a:r>
            <a:r>
              <a:rPr lang="fr-FR" b="1" dirty="0">
                <a:hlinkClick r:id="rId2"/>
              </a:rPr>
              <a:t>/</a:t>
            </a:r>
            <a:r>
              <a:rPr lang="fr-FR" b="1" dirty="0" err="1">
                <a:hlinkClick r:id="rId2"/>
              </a:rPr>
              <a:t>pyNMS</a:t>
            </a:r>
            <a:endParaRPr lang="fr-FR" b="1" dirty="0"/>
          </a:p>
        </p:txBody>
      </p:sp>
      <p:sp>
        <p:nvSpPr>
          <p:cNvPr id="5" name="Shape 147">
            <a:extLst>
              <a:ext uri="{FF2B5EF4-FFF2-40B4-BE49-F238E27FC236}">
                <a16:creationId xmlns:a16="http://schemas.microsoft.com/office/drawing/2014/main" id="{AC0AC8DD-7E65-4082-9A24-01A430BA8124}"/>
              </a:ext>
            </a:extLst>
          </p:cNvPr>
          <p:cNvSpPr txBox="1">
            <a:spLocks/>
          </p:cNvSpPr>
          <p:nvPr/>
        </p:nvSpPr>
        <p:spPr>
          <a:xfrm>
            <a:off x="457200" y="1428750"/>
            <a:ext cx="8458200" cy="15125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/>
            <a:r>
              <a:rPr lang="fr-FR" sz="2400" b="1" dirty="0">
                <a:latin typeface="Nixie One" charset="0"/>
              </a:rPr>
              <a:t>Open-source (</a:t>
            </a:r>
            <a:r>
              <a:rPr lang="fr-FR" sz="2400" b="1" dirty="0" err="1">
                <a:latin typeface="Nixie One" charset="0"/>
              </a:rPr>
              <a:t>GPLv3</a:t>
            </a:r>
            <a:r>
              <a:rPr lang="fr-FR" sz="2400" b="1" dirty="0">
                <a:latin typeface="Nixie One" charset="0"/>
              </a:rPr>
              <a:t>)</a:t>
            </a:r>
          </a:p>
          <a:p>
            <a:pPr marL="457200" indent="-228600"/>
            <a:r>
              <a:rPr lang="fr-FR" sz="2400" b="1" dirty="0" err="1">
                <a:latin typeface="Nixie One" charset="0"/>
              </a:rPr>
              <a:t>Vendor-agnostic</a:t>
            </a:r>
            <a:endParaRPr lang="fr-FR" sz="2400" b="1" dirty="0">
              <a:latin typeface="Nixie One" charset="0"/>
            </a:endParaRPr>
          </a:p>
          <a:p>
            <a:pPr marL="457200" indent="-228600"/>
            <a:r>
              <a:rPr lang="fr-FR" sz="2400" b="1" dirty="0" err="1">
                <a:latin typeface="Nixie One" charset="0"/>
              </a:rPr>
              <a:t>Tkinter-based</a:t>
            </a:r>
            <a:r>
              <a:rPr lang="fr-FR" sz="2400" b="1" dirty="0">
                <a:latin typeface="Nixie One" charset="0"/>
              </a:rPr>
              <a:t> GUI (possible switch to </a:t>
            </a:r>
            <a:r>
              <a:rPr lang="fr-FR" sz="2400" b="1" dirty="0" err="1">
                <a:latin typeface="Nixie One" charset="0"/>
              </a:rPr>
              <a:t>PyQT</a:t>
            </a:r>
            <a:r>
              <a:rPr lang="fr-FR" sz="2400" b="1" dirty="0">
                <a:latin typeface="Nixie One" charset="0"/>
              </a:rPr>
              <a:t>)</a:t>
            </a:r>
          </a:p>
          <a:p>
            <a:pPr marL="457200" indent="-228600"/>
            <a:r>
              <a:rPr lang="fr-FR" sz="2400" b="1" dirty="0">
                <a:latin typeface="Nixie One" charset="0"/>
              </a:rPr>
              <a:t>No stable release </a:t>
            </a:r>
            <a:r>
              <a:rPr lang="fr-FR" sz="2400" b="1" dirty="0" err="1">
                <a:latin typeface="Nixie One" charset="0"/>
              </a:rPr>
              <a:t>yet</a:t>
            </a:r>
            <a:r>
              <a:rPr lang="fr-FR" sz="2400" b="1" dirty="0">
                <a:latin typeface="Nixie One" charset="0"/>
              </a:rPr>
              <a:t> (</a:t>
            </a:r>
            <a:r>
              <a:rPr lang="fr-FR" sz="2400" b="1" dirty="0" err="1">
                <a:latin typeface="Nixie One" charset="0"/>
              </a:rPr>
              <a:t>some</a:t>
            </a:r>
            <a:r>
              <a:rPr lang="fr-FR" sz="2400" b="1" dirty="0">
                <a:latin typeface="Nixie One" charset="0"/>
              </a:rPr>
              <a:t> bug fixing </a:t>
            </a:r>
            <a:r>
              <a:rPr lang="fr-FR" sz="2400" b="1" dirty="0" err="1">
                <a:latin typeface="Nixie One" charset="0"/>
              </a:rPr>
              <a:t>needed</a:t>
            </a:r>
            <a:r>
              <a:rPr lang="fr-FR" sz="2400" b="1" dirty="0">
                <a:latin typeface="Nixie One" charset="0"/>
              </a:rPr>
              <a:t>)</a:t>
            </a:r>
          </a:p>
          <a:p>
            <a:pPr marL="457200" indent="-228600"/>
            <a:endParaRPr lang="en" sz="2400" b="1" dirty="0">
              <a:latin typeface="Nixie One" charset="0"/>
            </a:endParaRPr>
          </a:p>
          <a:p>
            <a:pPr marL="228600" indent="0">
              <a:buFont typeface="Arial" panose="020B0604020202020204" pitchFamily="34" charset="0"/>
              <a:buNone/>
            </a:pPr>
            <a:r>
              <a:rPr lang="en" dirty="0">
                <a:solidFill>
                  <a:srgbClr val="FF0000"/>
                </a:solidFill>
              </a:rPr>
              <a:t>	</a:t>
            </a:r>
          </a:p>
          <a:p>
            <a:pPr marL="457200" indent="-228600">
              <a:spcBef>
                <a:spcPts val="0"/>
              </a:spcBef>
            </a:pPr>
            <a:endParaRPr lang="en" dirty="0"/>
          </a:p>
          <a:p>
            <a:pPr marL="457200" indent="-228600">
              <a:spcBef>
                <a:spcPts val="0"/>
              </a:spcBef>
            </a:pPr>
            <a:endParaRPr lang="en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DBF4447-CD4A-433F-8116-E7BC73CED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333953"/>
            <a:ext cx="2906927" cy="153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40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20">
            <a:extLst>
              <a:ext uri="{FF2B5EF4-FFF2-40B4-BE49-F238E27FC236}">
                <a16:creationId xmlns:a16="http://schemas.microsoft.com/office/drawing/2014/main" id="{12279057-8957-4848-AC8D-94651609E182}"/>
              </a:ext>
            </a:extLst>
          </p:cNvPr>
          <p:cNvCxnSpPr/>
          <p:nvPr/>
        </p:nvCxnSpPr>
        <p:spPr>
          <a:xfrm flipV="1">
            <a:off x="495796" y="770077"/>
            <a:ext cx="1066800" cy="14217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Shape 546">
            <a:extLst>
              <a:ext uri="{FF2B5EF4-FFF2-40B4-BE49-F238E27FC236}">
                <a16:creationId xmlns:a16="http://schemas.microsoft.com/office/drawing/2014/main" id="{61EFF1AA-1A8A-459D-A9E3-B51667486900}"/>
              </a:ext>
            </a:extLst>
          </p:cNvPr>
          <p:cNvGrpSpPr/>
          <p:nvPr/>
        </p:nvGrpSpPr>
        <p:grpSpPr>
          <a:xfrm>
            <a:off x="4607145" y="1835071"/>
            <a:ext cx="272158" cy="272158"/>
            <a:chOff x="1278900" y="2333250"/>
            <a:chExt cx="381175" cy="381175"/>
          </a:xfrm>
        </p:grpSpPr>
        <p:sp>
          <p:nvSpPr>
            <p:cNvPr id="4" name="Shape 547">
              <a:extLst>
                <a:ext uri="{FF2B5EF4-FFF2-40B4-BE49-F238E27FC236}">
                  <a16:creationId xmlns:a16="http://schemas.microsoft.com/office/drawing/2014/main" id="{27BAD1CC-C67A-4B5D-8ED2-C1224988DB8A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" name="Shape 548">
              <a:extLst>
                <a:ext uri="{FF2B5EF4-FFF2-40B4-BE49-F238E27FC236}">
                  <a16:creationId xmlns:a16="http://schemas.microsoft.com/office/drawing/2014/main" id="{FAAB0174-CCFE-4FF9-A9E0-1ACBAA95000B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49">
              <a:extLst>
                <a:ext uri="{FF2B5EF4-FFF2-40B4-BE49-F238E27FC236}">
                  <a16:creationId xmlns:a16="http://schemas.microsoft.com/office/drawing/2014/main" id="{9BE5FCF2-74E1-4E9D-8C2C-F6453640360B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50">
              <a:extLst>
                <a:ext uri="{FF2B5EF4-FFF2-40B4-BE49-F238E27FC236}">
                  <a16:creationId xmlns:a16="http://schemas.microsoft.com/office/drawing/2014/main" id="{8E001F6C-7C90-4184-A353-1F2E2E5217AF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49DE5723-CAD9-4253-B4DD-AB886DADE426}"/>
              </a:ext>
            </a:extLst>
          </p:cNvPr>
          <p:cNvCxnSpPr>
            <a:cxnSpLocks/>
          </p:cNvCxnSpPr>
          <p:nvPr/>
        </p:nvCxnSpPr>
        <p:spPr>
          <a:xfrm flipV="1">
            <a:off x="514599" y="1954966"/>
            <a:ext cx="1065141" cy="2367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hape 160">
            <a:extLst>
              <a:ext uri="{FF2B5EF4-FFF2-40B4-BE49-F238E27FC236}">
                <a16:creationId xmlns:a16="http://schemas.microsoft.com/office/drawing/2014/main" id="{A6F263A1-8718-4204-8724-F34CDF1B5321}"/>
              </a:ext>
            </a:extLst>
          </p:cNvPr>
          <p:cNvSpPr txBox="1">
            <a:spLocks/>
          </p:cNvSpPr>
          <p:nvPr/>
        </p:nvSpPr>
        <p:spPr>
          <a:xfrm>
            <a:off x="1750561" y="325306"/>
            <a:ext cx="236319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>
                <a:sym typeface="Arial"/>
              </a:rPr>
              <a:t>Visualization</a:t>
            </a:r>
            <a:endParaRPr lang="en" sz="2400" b="1" dirty="0"/>
          </a:p>
        </p:txBody>
      </p:sp>
      <p:cxnSp>
        <p:nvCxnSpPr>
          <p:cNvPr id="11" name="Straight Arrow Connector 20">
            <a:extLst>
              <a:ext uri="{FF2B5EF4-FFF2-40B4-BE49-F238E27FC236}">
                <a16:creationId xmlns:a16="http://schemas.microsoft.com/office/drawing/2014/main" id="{70097B45-1695-4071-85C5-3260CBE42397}"/>
              </a:ext>
            </a:extLst>
          </p:cNvPr>
          <p:cNvCxnSpPr>
            <a:cxnSpLocks/>
          </p:cNvCxnSpPr>
          <p:nvPr/>
        </p:nvCxnSpPr>
        <p:spPr>
          <a:xfrm>
            <a:off x="495796" y="2191831"/>
            <a:ext cx="1077686" cy="7995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hape 160">
            <a:extLst>
              <a:ext uri="{FF2B5EF4-FFF2-40B4-BE49-F238E27FC236}">
                <a16:creationId xmlns:a16="http://schemas.microsoft.com/office/drawing/2014/main" id="{8ABE3173-9015-4351-A062-C97A69D4FB31}"/>
              </a:ext>
            </a:extLst>
          </p:cNvPr>
          <p:cNvSpPr txBox="1">
            <a:spLocks/>
          </p:cNvSpPr>
          <p:nvPr/>
        </p:nvSpPr>
        <p:spPr>
          <a:xfrm>
            <a:off x="1764917" y="3359551"/>
            <a:ext cx="36971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endParaRPr lang="en" sz="2400" b="1" dirty="0"/>
          </a:p>
        </p:txBody>
      </p:sp>
      <p:sp>
        <p:nvSpPr>
          <p:cNvPr id="16" name="Shape 160">
            <a:extLst>
              <a:ext uri="{FF2B5EF4-FFF2-40B4-BE49-F238E27FC236}">
                <a16:creationId xmlns:a16="http://schemas.microsoft.com/office/drawing/2014/main" id="{9ADC992B-85C4-4BB4-9FE9-E44CB6F3B0CD}"/>
              </a:ext>
            </a:extLst>
          </p:cNvPr>
          <p:cNvSpPr txBox="1">
            <a:spLocks/>
          </p:cNvSpPr>
          <p:nvPr/>
        </p:nvSpPr>
        <p:spPr>
          <a:xfrm>
            <a:off x="1719909" y="3547347"/>
            <a:ext cx="579120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/>
              <a:t>Emulation (</a:t>
            </a:r>
            <a:r>
              <a:rPr lang="fr-FR" sz="2400" b="1" dirty="0" err="1"/>
              <a:t>Mininet</a:t>
            </a:r>
            <a:r>
              <a:rPr lang="fr-FR" sz="2400" b="1" dirty="0"/>
              <a:t>, </a:t>
            </a:r>
            <a:r>
              <a:rPr lang="fr-FR" sz="2400" b="1" dirty="0" err="1"/>
              <a:t>pox</a:t>
            </a:r>
            <a:r>
              <a:rPr lang="fr-FR" sz="2400" b="1" dirty="0"/>
              <a:t>)</a:t>
            </a:r>
            <a:endParaRPr lang="en" sz="2400" b="1" dirty="0"/>
          </a:p>
        </p:txBody>
      </p:sp>
      <p:cxnSp>
        <p:nvCxnSpPr>
          <p:cNvPr id="20" name="Straight Arrow Connector 20">
            <a:extLst>
              <a:ext uri="{FF2B5EF4-FFF2-40B4-BE49-F238E27FC236}">
                <a16:creationId xmlns:a16="http://schemas.microsoft.com/office/drawing/2014/main" id="{00881125-092F-4451-9B72-A05146F3330E}"/>
              </a:ext>
            </a:extLst>
          </p:cNvPr>
          <p:cNvCxnSpPr/>
          <p:nvPr/>
        </p:nvCxnSpPr>
        <p:spPr>
          <a:xfrm flipV="1">
            <a:off x="4018735" y="429067"/>
            <a:ext cx="688069" cy="209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098873-3634-4284-86D3-99DF7B69D866}"/>
              </a:ext>
            </a:extLst>
          </p:cNvPr>
          <p:cNvCxnSpPr>
            <a:cxnSpLocks/>
          </p:cNvCxnSpPr>
          <p:nvPr/>
        </p:nvCxnSpPr>
        <p:spPr>
          <a:xfrm>
            <a:off x="4018735" y="648819"/>
            <a:ext cx="688069" cy="1571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hape 160">
            <a:extLst>
              <a:ext uri="{FF2B5EF4-FFF2-40B4-BE49-F238E27FC236}">
                <a16:creationId xmlns:a16="http://schemas.microsoft.com/office/drawing/2014/main" id="{86320063-D51D-4B5A-9041-265FC504359A}"/>
              </a:ext>
            </a:extLst>
          </p:cNvPr>
          <p:cNvSpPr txBox="1">
            <a:spLocks/>
          </p:cNvSpPr>
          <p:nvPr/>
        </p:nvSpPr>
        <p:spPr>
          <a:xfrm>
            <a:off x="4769670" y="163149"/>
            <a:ext cx="445053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000" b="1" dirty="0">
                <a:solidFill>
                  <a:schemeClr val="tx1"/>
                </a:solidFill>
                <a:sym typeface="Arial"/>
              </a:rPr>
              <a:t>Force-</a:t>
            </a:r>
            <a:r>
              <a:rPr lang="fr-FR" sz="2000" b="1" dirty="0" err="1">
                <a:solidFill>
                  <a:schemeClr val="tx1"/>
                </a:solidFill>
                <a:sym typeface="Arial"/>
              </a:rPr>
              <a:t>based</a:t>
            </a:r>
            <a:r>
              <a:rPr lang="fr-FR" sz="2000" b="1" dirty="0">
                <a:solidFill>
                  <a:schemeClr val="tx1"/>
                </a:solidFill>
                <a:sym typeface="Arial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sym typeface="Arial"/>
              </a:rPr>
              <a:t>algorithms</a:t>
            </a:r>
            <a:endParaRPr lang="en" sz="2000" b="1" dirty="0">
              <a:solidFill>
                <a:schemeClr val="tx1"/>
              </a:solidFill>
            </a:endParaRPr>
          </a:p>
        </p:txBody>
      </p:sp>
      <p:sp>
        <p:nvSpPr>
          <p:cNvPr id="23" name="Shape 160">
            <a:extLst>
              <a:ext uri="{FF2B5EF4-FFF2-40B4-BE49-F238E27FC236}">
                <a16:creationId xmlns:a16="http://schemas.microsoft.com/office/drawing/2014/main" id="{556CCBAB-43F1-491C-AEBF-4A087EBB0661}"/>
              </a:ext>
            </a:extLst>
          </p:cNvPr>
          <p:cNvSpPr txBox="1">
            <a:spLocks/>
          </p:cNvSpPr>
          <p:nvPr/>
        </p:nvSpPr>
        <p:spPr>
          <a:xfrm>
            <a:off x="4765313" y="507452"/>
            <a:ext cx="262173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000" b="1" dirty="0" err="1">
                <a:solidFill>
                  <a:schemeClr val="tx1"/>
                </a:solidFill>
                <a:sym typeface="Arial"/>
              </a:rPr>
              <a:t>Map</a:t>
            </a:r>
            <a:r>
              <a:rPr lang="fr-FR" sz="2000" b="1" dirty="0">
                <a:solidFill>
                  <a:schemeClr val="tx1"/>
                </a:solidFill>
                <a:sym typeface="Arial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sym typeface="Arial"/>
              </a:rPr>
              <a:t>drawing</a:t>
            </a:r>
            <a:endParaRPr lang="en" sz="20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0">
            <a:extLst>
              <a:ext uri="{FF2B5EF4-FFF2-40B4-BE49-F238E27FC236}">
                <a16:creationId xmlns:a16="http://schemas.microsoft.com/office/drawing/2014/main" id="{AEC22CFB-63BC-4F09-99D2-2EF3CF531EA4}"/>
              </a:ext>
            </a:extLst>
          </p:cNvPr>
          <p:cNvCxnSpPr>
            <a:cxnSpLocks/>
          </p:cNvCxnSpPr>
          <p:nvPr/>
        </p:nvCxnSpPr>
        <p:spPr>
          <a:xfrm>
            <a:off x="503713" y="2191831"/>
            <a:ext cx="1140787" cy="1522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60">
            <a:extLst>
              <a:ext uri="{FF2B5EF4-FFF2-40B4-BE49-F238E27FC236}">
                <a16:creationId xmlns:a16="http://schemas.microsoft.com/office/drawing/2014/main" id="{78988224-7CC2-42B0-9531-8DB7A02ED261}"/>
              </a:ext>
            </a:extLst>
          </p:cNvPr>
          <p:cNvSpPr txBox="1">
            <a:spLocks/>
          </p:cNvSpPr>
          <p:nvPr/>
        </p:nvSpPr>
        <p:spPr>
          <a:xfrm>
            <a:off x="1719909" y="1666608"/>
            <a:ext cx="579120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/>
              <a:t>Simulation</a:t>
            </a:r>
            <a:endParaRPr lang="en" sz="2400" b="1" dirty="0"/>
          </a:p>
        </p:txBody>
      </p:sp>
      <p:cxnSp>
        <p:nvCxnSpPr>
          <p:cNvPr id="29" name="Straight Arrow Connector 20">
            <a:extLst>
              <a:ext uri="{FF2B5EF4-FFF2-40B4-BE49-F238E27FC236}">
                <a16:creationId xmlns:a16="http://schemas.microsoft.com/office/drawing/2014/main" id="{86AEA412-6373-480E-BFBA-785DBA6A16D4}"/>
              </a:ext>
            </a:extLst>
          </p:cNvPr>
          <p:cNvCxnSpPr>
            <a:cxnSpLocks/>
          </p:cNvCxnSpPr>
          <p:nvPr/>
        </p:nvCxnSpPr>
        <p:spPr>
          <a:xfrm flipV="1">
            <a:off x="3586239" y="1453953"/>
            <a:ext cx="687015" cy="4916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0">
            <a:extLst>
              <a:ext uri="{FF2B5EF4-FFF2-40B4-BE49-F238E27FC236}">
                <a16:creationId xmlns:a16="http://schemas.microsoft.com/office/drawing/2014/main" id="{D8C93B48-D6D2-4F96-8393-948440A14F01}"/>
              </a:ext>
            </a:extLst>
          </p:cNvPr>
          <p:cNvCxnSpPr>
            <a:cxnSpLocks/>
          </p:cNvCxnSpPr>
          <p:nvPr/>
        </p:nvCxnSpPr>
        <p:spPr>
          <a:xfrm>
            <a:off x="3586239" y="1955486"/>
            <a:ext cx="6870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60">
            <a:extLst>
              <a:ext uri="{FF2B5EF4-FFF2-40B4-BE49-F238E27FC236}">
                <a16:creationId xmlns:a16="http://schemas.microsoft.com/office/drawing/2014/main" id="{A54D2257-A08A-40AA-B48B-3EFEC1DA54A7}"/>
              </a:ext>
            </a:extLst>
          </p:cNvPr>
          <p:cNvSpPr txBox="1">
            <a:spLocks/>
          </p:cNvSpPr>
          <p:nvPr/>
        </p:nvSpPr>
        <p:spPr>
          <a:xfrm>
            <a:off x="4323284" y="1156103"/>
            <a:ext cx="445053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000" b="1" dirty="0" err="1">
                <a:solidFill>
                  <a:schemeClr val="tx1"/>
                </a:solidFill>
                <a:sym typeface="Arial"/>
              </a:rPr>
              <a:t>Routing</a:t>
            </a:r>
            <a:endParaRPr lang="en" sz="2000" b="1" dirty="0">
              <a:solidFill>
                <a:schemeClr val="tx1"/>
              </a:solidFill>
            </a:endParaRPr>
          </a:p>
        </p:txBody>
      </p:sp>
      <p:sp>
        <p:nvSpPr>
          <p:cNvPr id="32" name="Shape 160">
            <a:extLst>
              <a:ext uri="{FF2B5EF4-FFF2-40B4-BE49-F238E27FC236}">
                <a16:creationId xmlns:a16="http://schemas.microsoft.com/office/drawing/2014/main" id="{30C6041F-F8BA-40D6-8BFA-1EBF926253CA}"/>
              </a:ext>
            </a:extLst>
          </p:cNvPr>
          <p:cNvSpPr txBox="1">
            <a:spLocks/>
          </p:cNvSpPr>
          <p:nvPr/>
        </p:nvSpPr>
        <p:spPr>
          <a:xfrm>
            <a:off x="4331306" y="1615227"/>
            <a:ext cx="5046133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fr-FR" sz="2000" b="1" dirty="0" err="1">
                <a:solidFill>
                  <a:schemeClr val="tx1"/>
                </a:solidFill>
                <a:sym typeface="Arial"/>
              </a:rPr>
              <a:t>Automatic</a:t>
            </a:r>
            <a:r>
              <a:rPr lang="fr-FR" sz="2000" b="1" dirty="0">
                <a:solidFill>
                  <a:schemeClr val="tx1"/>
                </a:solidFill>
                <a:sym typeface="Arial"/>
              </a:rPr>
              <a:t> configuration </a:t>
            </a:r>
            <a:r>
              <a:rPr lang="fr-FR" sz="2000" b="1" dirty="0" err="1">
                <a:solidFill>
                  <a:schemeClr val="tx1"/>
                </a:solidFill>
                <a:sym typeface="Arial"/>
              </a:rPr>
              <a:t>generation</a:t>
            </a:r>
            <a:endParaRPr lang="en" sz="2000" b="1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20">
            <a:extLst>
              <a:ext uri="{FF2B5EF4-FFF2-40B4-BE49-F238E27FC236}">
                <a16:creationId xmlns:a16="http://schemas.microsoft.com/office/drawing/2014/main" id="{A7911722-EB65-4E66-BD22-1E2AF2B22BBA}"/>
              </a:ext>
            </a:extLst>
          </p:cNvPr>
          <p:cNvCxnSpPr>
            <a:cxnSpLocks/>
          </p:cNvCxnSpPr>
          <p:nvPr/>
        </p:nvCxnSpPr>
        <p:spPr>
          <a:xfrm>
            <a:off x="3586239" y="1954966"/>
            <a:ext cx="687015" cy="4300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hape 160">
            <a:extLst>
              <a:ext uri="{FF2B5EF4-FFF2-40B4-BE49-F238E27FC236}">
                <a16:creationId xmlns:a16="http://schemas.microsoft.com/office/drawing/2014/main" id="{B63952E9-AF43-457C-855B-B09B6A6B3477}"/>
              </a:ext>
            </a:extLst>
          </p:cNvPr>
          <p:cNvSpPr txBox="1">
            <a:spLocks/>
          </p:cNvSpPr>
          <p:nvPr/>
        </p:nvSpPr>
        <p:spPr>
          <a:xfrm>
            <a:off x="4348450" y="2112824"/>
            <a:ext cx="3469875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fr-FR" sz="2000" b="1" dirty="0" err="1">
                <a:solidFill>
                  <a:schemeClr val="tx1"/>
                </a:solidFill>
                <a:sym typeface="Arial"/>
              </a:rPr>
              <a:t>Capacity</a:t>
            </a:r>
            <a:r>
              <a:rPr lang="fr-FR" sz="2000" b="1" dirty="0">
                <a:solidFill>
                  <a:schemeClr val="tx1"/>
                </a:solidFill>
                <a:sym typeface="Arial"/>
              </a:rPr>
              <a:t> planning</a:t>
            </a:r>
            <a:endParaRPr lang="en" sz="2000" b="1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20">
            <a:extLst>
              <a:ext uri="{FF2B5EF4-FFF2-40B4-BE49-F238E27FC236}">
                <a16:creationId xmlns:a16="http://schemas.microsoft.com/office/drawing/2014/main" id="{993D4E85-B4E3-4351-91EE-5FB42524CB92}"/>
              </a:ext>
            </a:extLst>
          </p:cNvPr>
          <p:cNvCxnSpPr>
            <a:cxnSpLocks/>
          </p:cNvCxnSpPr>
          <p:nvPr/>
        </p:nvCxnSpPr>
        <p:spPr>
          <a:xfrm>
            <a:off x="3586238" y="1954966"/>
            <a:ext cx="695038" cy="7967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hape 160">
            <a:extLst>
              <a:ext uri="{FF2B5EF4-FFF2-40B4-BE49-F238E27FC236}">
                <a16:creationId xmlns:a16="http://schemas.microsoft.com/office/drawing/2014/main" id="{756B1E15-7A65-4BE3-88FC-467B875DFBA5}"/>
              </a:ext>
            </a:extLst>
          </p:cNvPr>
          <p:cNvSpPr txBox="1">
            <a:spLocks/>
          </p:cNvSpPr>
          <p:nvPr/>
        </p:nvSpPr>
        <p:spPr>
          <a:xfrm>
            <a:off x="4365594" y="2544293"/>
            <a:ext cx="3469875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fr-FR" sz="2000" b="1" dirty="0">
                <a:solidFill>
                  <a:schemeClr val="tx1"/>
                </a:solidFill>
                <a:sym typeface="Arial"/>
              </a:rPr>
              <a:t>Failure simulation</a:t>
            </a:r>
            <a:endParaRPr lang="en" sz="2000" b="1" dirty="0">
              <a:solidFill>
                <a:schemeClr val="tx1"/>
              </a:solidFill>
            </a:endParaRPr>
          </a:p>
        </p:txBody>
      </p:sp>
      <p:sp>
        <p:nvSpPr>
          <p:cNvPr id="45" name="Shape 160">
            <a:extLst>
              <a:ext uri="{FF2B5EF4-FFF2-40B4-BE49-F238E27FC236}">
                <a16:creationId xmlns:a16="http://schemas.microsoft.com/office/drawing/2014/main" id="{F1068B99-EA38-49CF-B01C-6EF64A76A292}"/>
              </a:ext>
            </a:extLst>
          </p:cNvPr>
          <p:cNvSpPr txBox="1">
            <a:spLocks/>
          </p:cNvSpPr>
          <p:nvPr/>
        </p:nvSpPr>
        <p:spPr>
          <a:xfrm>
            <a:off x="1734347" y="2793805"/>
            <a:ext cx="579120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/>
              <a:t>Automation</a:t>
            </a:r>
            <a:endParaRPr lang="en" sz="2400" b="1" dirty="0"/>
          </a:p>
        </p:txBody>
      </p:sp>
      <p:sp>
        <p:nvSpPr>
          <p:cNvPr id="28" name="Shape 160">
            <a:extLst>
              <a:ext uri="{FF2B5EF4-FFF2-40B4-BE49-F238E27FC236}">
                <a16:creationId xmlns:a16="http://schemas.microsoft.com/office/drawing/2014/main" id="{8C9CA68F-8D95-47E9-AA03-CD1713FEBAC2}"/>
              </a:ext>
            </a:extLst>
          </p:cNvPr>
          <p:cNvSpPr txBox="1">
            <a:spLocks/>
          </p:cNvSpPr>
          <p:nvPr/>
        </p:nvSpPr>
        <p:spPr>
          <a:xfrm>
            <a:off x="1719909" y="4290875"/>
            <a:ext cx="579120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/>
              <a:t>Optimization</a:t>
            </a:r>
            <a:endParaRPr lang="en" sz="2400" b="1" dirty="0"/>
          </a:p>
        </p:txBody>
      </p:sp>
      <p:cxnSp>
        <p:nvCxnSpPr>
          <p:cNvPr id="38" name="Straight Arrow Connector 20">
            <a:extLst>
              <a:ext uri="{FF2B5EF4-FFF2-40B4-BE49-F238E27FC236}">
                <a16:creationId xmlns:a16="http://schemas.microsoft.com/office/drawing/2014/main" id="{58751167-7729-435A-9ED0-DB7B9D1BF562}"/>
              </a:ext>
            </a:extLst>
          </p:cNvPr>
          <p:cNvCxnSpPr>
            <a:cxnSpLocks/>
          </p:cNvCxnSpPr>
          <p:nvPr/>
        </p:nvCxnSpPr>
        <p:spPr>
          <a:xfrm>
            <a:off x="514599" y="2219543"/>
            <a:ext cx="1123406" cy="23835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20">
            <a:extLst>
              <a:ext uri="{FF2B5EF4-FFF2-40B4-BE49-F238E27FC236}">
                <a16:creationId xmlns:a16="http://schemas.microsoft.com/office/drawing/2014/main" id="{A7546E91-49BD-4E02-B265-DCD0D7B8DEE3}"/>
              </a:ext>
            </a:extLst>
          </p:cNvPr>
          <p:cNvCxnSpPr/>
          <p:nvPr/>
        </p:nvCxnSpPr>
        <p:spPr>
          <a:xfrm flipV="1">
            <a:off x="4011552" y="4421687"/>
            <a:ext cx="688069" cy="209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20">
            <a:extLst>
              <a:ext uri="{FF2B5EF4-FFF2-40B4-BE49-F238E27FC236}">
                <a16:creationId xmlns:a16="http://schemas.microsoft.com/office/drawing/2014/main" id="{7153965D-C5E3-4CC3-933B-CAC59AFADB87}"/>
              </a:ext>
            </a:extLst>
          </p:cNvPr>
          <p:cNvCxnSpPr>
            <a:cxnSpLocks/>
          </p:cNvCxnSpPr>
          <p:nvPr/>
        </p:nvCxnSpPr>
        <p:spPr>
          <a:xfrm>
            <a:off x="4011552" y="4641439"/>
            <a:ext cx="688069" cy="1571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hape 160">
            <a:extLst>
              <a:ext uri="{FF2B5EF4-FFF2-40B4-BE49-F238E27FC236}">
                <a16:creationId xmlns:a16="http://schemas.microsoft.com/office/drawing/2014/main" id="{DDAB013F-7180-4971-8088-AE3D012CC6AE}"/>
              </a:ext>
            </a:extLst>
          </p:cNvPr>
          <p:cNvSpPr txBox="1">
            <a:spLocks/>
          </p:cNvSpPr>
          <p:nvPr/>
        </p:nvSpPr>
        <p:spPr>
          <a:xfrm>
            <a:off x="4762487" y="4155769"/>
            <a:ext cx="445053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000" b="1" dirty="0" err="1">
                <a:solidFill>
                  <a:schemeClr val="tx1"/>
                </a:solidFill>
              </a:rPr>
              <a:t>Linear</a:t>
            </a:r>
            <a:r>
              <a:rPr lang="fr-FR" sz="2000" b="1" dirty="0">
                <a:solidFill>
                  <a:schemeClr val="tx1"/>
                </a:solidFill>
              </a:rPr>
              <a:t> </a:t>
            </a:r>
            <a:r>
              <a:rPr lang="fr-FR" sz="2000" b="1" dirty="0" err="1">
                <a:solidFill>
                  <a:schemeClr val="tx1"/>
                </a:solidFill>
              </a:rPr>
              <a:t>programming</a:t>
            </a:r>
            <a:r>
              <a:rPr lang="fr-FR" sz="2000" b="1" dirty="0">
                <a:solidFill>
                  <a:schemeClr val="tx1"/>
                </a:solidFill>
              </a:rPr>
              <a:t> (</a:t>
            </a:r>
            <a:r>
              <a:rPr lang="fr-FR" sz="2000" b="1" dirty="0" err="1">
                <a:solidFill>
                  <a:schemeClr val="tx1"/>
                </a:solidFill>
              </a:rPr>
              <a:t>cvxopt</a:t>
            </a:r>
            <a:r>
              <a:rPr lang="fr-FR" sz="2000" b="1" dirty="0">
                <a:solidFill>
                  <a:schemeClr val="tx1"/>
                </a:solidFill>
              </a:rPr>
              <a:t>)</a:t>
            </a:r>
            <a:endParaRPr lang="en" sz="2000" b="1" dirty="0">
              <a:solidFill>
                <a:schemeClr val="tx1"/>
              </a:solidFill>
            </a:endParaRPr>
          </a:p>
        </p:txBody>
      </p:sp>
      <p:sp>
        <p:nvSpPr>
          <p:cNvPr id="51" name="Shape 160">
            <a:extLst>
              <a:ext uri="{FF2B5EF4-FFF2-40B4-BE49-F238E27FC236}">
                <a16:creationId xmlns:a16="http://schemas.microsoft.com/office/drawing/2014/main" id="{27956527-7C05-494C-B263-CB0DD7EB2EB7}"/>
              </a:ext>
            </a:extLst>
          </p:cNvPr>
          <p:cNvSpPr txBox="1">
            <a:spLocks/>
          </p:cNvSpPr>
          <p:nvPr/>
        </p:nvSpPr>
        <p:spPr>
          <a:xfrm>
            <a:off x="4758130" y="4500072"/>
            <a:ext cx="262173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000" b="1" dirty="0" err="1">
                <a:solidFill>
                  <a:schemeClr val="tx1"/>
                </a:solidFill>
              </a:rPr>
              <a:t>Metaheuristics</a:t>
            </a:r>
            <a:endParaRPr lang="en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02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0">
            <a:extLst>
              <a:ext uri="{FF2B5EF4-FFF2-40B4-BE49-F238E27FC236}">
                <a16:creationId xmlns:a16="http://schemas.microsoft.com/office/drawing/2014/main" id="{A5005F68-C263-4A5F-A77C-74DF8A6232DD}"/>
              </a:ext>
            </a:extLst>
          </p:cNvPr>
          <p:cNvSpPr txBox="1">
            <a:spLocks/>
          </p:cNvSpPr>
          <p:nvPr/>
        </p:nvSpPr>
        <p:spPr>
          <a:xfrm>
            <a:off x="3657600" y="769600"/>
            <a:ext cx="4572000" cy="15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fr-FR" sz="2800" b="1" dirty="0" err="1"/>
              <a:t>pyNMS</a:t>
            </a:r>
            <a:endParaRPr lang="en" sz="2800" b="1" dirty="0"/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  <p:cxnSp>
        <p:nvCxnSpPr>
          <p:cNvPr id="6" name="Straight Arrow Connector 20">
            <a:extLst>
              <a:ext uri="{FF2B5EF4-FFF2-40B4-BE49-F238E27FC236}">
                <a16:creationId xmlns:a16="http://schemas.microsoft.com/office/drawing/2014/main" id="{1F42F272-9144-482E-B8A3-974344AB6DF7}"/>
              </a:ext>
            </a:extLst>
          </p:cNvPr>
          <p:cNvCxnSpPr>
            <a:cxnSpLocks/>
          </p:cNvCxnSpPr>
          <p:nvPr/>
        </p:nvCxnSpPr>
        <p:spPr>
          <a:xfrm>
            <a:off x="4343400" y="1047750"/>
            <a:ext cx="0" cy="3049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160">
            <a:extLst>
              <a:ext uri="{FF2B5EF4-FFF2-40B4-BE49-F238E27FC236}">
                <a16:creationId xmlns:a16="http://schemas.microsoft.com/office/drawing/2014/main" id="{0F1CD4E1-BD22-44E5-A67B-B512A2EF8E50}"/>
              </a:ext>
            </a:extLst>
          </p:cNvPr>
          <p:cNvSpPr txBox="1">
            <a:spLocks/>
          </p:cNvSpPr>
          <p:nvPr/>
        </p:nvSpPr>
        <p:spPr>
          <a:xfrm>
            <a:off x="3276600" y="1718150"/>
            <a:ext cx="4572000" cy="15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fr-FR" sz="2800" b="1" dirty="0" err="1"/>
              <a:t>pyGISS</a:t>
            </a:r>
            <a:r>
              <a:rPr lang="fr-FR" sz="2800" b="1" dirty="0"/>
              <a:t> (MIT)</a:t>
            </a:r>
            <a:endParaRPr lang="en" sz="2800" b="1" dirty="0"/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00165-A079-486B-AD9F-5A39FF828C7A}"/>
              </a:ext>
            </a:extLst>
          </p:cNvPr>
          <p:cNvSpPr/>
          <p:nvPr/>
        </p:nvSpPr>
        <p:spPr>
          <a:xfrm>
            <a:off x="2667000" y="1888969"/>
            <a:ext cx="3672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fr-FR" b="1" dirty="0">
                <a:hlinkClick r:id="rId2"/>
              </a:rPr>
              <a:t>https://</a:t>
            </a:r>
            <a:r>
              <a:rPr lang="fr-FR" b="1" dirty="0" err="1">
                <a:hlinkClick r:id="rId2"/>
              </a:rPr>
              <a:t>github.com</a:t>
            </a:r>
            <a:r>
              <a:rPr lang="fr-FR" b="1" dirty="0">
                <a:hlinkClick r:id="rId2"/>
              </a:rPr>
              <a:t>/</a:t>
            </a:r>
            <a:r>
              <a:rPr lang="fr-FR" b="1" dirty="0" err="1">
                <a:hlinkClick r:id="rId2"/>
              </a:rPr>
              <a:t>afourmy</a:t>
            </a:r>
            <a:r>
              <a:rPr lang="fr-FR" b="1" dirty="0">
                <a:hlinkClick r:id="rId2"/>
              </a:rPr>
              <a:t>/</a:t>
            </a:r>
            <a:r>
              <a:rPr lang="fr-FR" b="1" dirty="0" err="1">
                <a:hlinkClick r:id="rId2"/>
              </a:rPr>
              <a:t>pyGISS</a:t>
            </a:r>
            <a:endParaRPr lang="fr-FR" b="1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B3F67C2-0CF3-44C8-BF4E-22223CB02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679" y="2495550"/>
            <a:ext cx="4114800" cy="224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94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0">
            <a:extLst>
              <a:ext uri="{FF2B5EF4-FFF2-40B4-BE49-F238E27FC236}">
                <a16:creationId xmlns:a16="http://schemas.microsoft.com/office/drawing/2014/main" id="{AA77F705-7252-4313-AF3F-F4AEF42FF9CE}"/>
              </a:ext>
            </a:extLst>
          </p:cNvPr>
          <p:cNvSpPr txBox="1">
            <a:spLocks/>
          </p:cNvSpPr>
          <p:nvPr/>
        </p:nvSpPr>
        <p:spPr>
          <a:xfrm>
            <a:off x="685800" y="1047750"/>
            <a:ext cx="8001000" cy="281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fr-FR" sz="2000" b="1" dirty="0">
              <a:hlinkClick r:id="rId2"/>
            </a:endParaRP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3"/>
              </a:rPr>
              <a:t>https://github.com/afourmy/pyNMS</a:t>
            </a:r>
            <a:endParaRPr lang="fr-FR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4"/>
              </a:rPr>
              <a:t>https://github.com/afourmy/pyGISS</a:t>
            </a:r>
            <a:endParaRPr lang="fr-FR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5"/>
              </a:rPr>
              <a:t>https://github.com/afourmy/EuroPython-2017</a:t>
            </a:r>
            <a:endParaRPr lang="fr-FR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6"/>
              </a:rPr>
              <a:t>https://github.com/Toblerity/Shapely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6"/>
              </a:rPr>
              <a:t>https://github.com/jswhit/pyproj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6"/>
              </a:rPr>
              <a:t>https://github.com/knipknap/exscript</a:t>
            </a:r>
            <a:endParaRPr lang="fr-FR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7"/>
              </a:rPr>
              <a:t>https://github.com/ktbyers/netmiko</a:t>
            </a:r>
            <a:endParaRPr lang="fr-FR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8"/>
              </a:rPr>
              <a:t>https://github.com/ansible/ansible</a:t>
            </a:r>
            <a:endParaRPr lang="fr-FR" sz="2400" b="1" dirty="0"/>
          </a:p>
          <a:p>
            <a:pPr>
              <a:spcBef>
                <a:spcPts val="0"/>
              </a:spcBef>
              <a:buNone/>
            </a:pPr>
            <a:endParaRPr lang="en" sz="2400" b="1" dirty="0"/>
          </a:p>
        </p:txBody>
      </p:sp>
      <p:sp>
        <p:nvSpPr>
          <p:cNvPr id="4" name="Shape 160">
            <a:extLst>
              <a:ext uri="{FF2B5EF4-FFF2-40B4-BE49-F238E27FC236}">
                <a16:creationId xmlns:a16="http://schemas.microsoft.com/office/drawing/2014/main" id="{E54B3EB2-755F-461C-97A9-CDBAB9E07438}"/>
              </a:ext>
            </a:extLst>
          </p:cNvPr>
          <p:cNvSpPr txBox="1">
            <a:spLocks/>
          </p:cNvSpPr>
          <p:nvPr/>
        </p:nvSpPr>
        <p:spPr>
          <a:xfrm>
            <a:off x="3429000" y="4171950"/>
            <a:ext cx="453390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/>
              <a:t>Thank</a:t>
            </a:r>
            <a:r>
              <a:rPr lang="fr-FR" sz="2400" b="1" dirty="0"/>
              <a:t> </a:t>
            </a:r>
            <a:r>
              <a:rPr lang="fr-FR" sz="2400" b="1" dirty="0" err="1"/>
              <a:t>you</a:t>
            </a:r>
            <a:endParaRPr lang="en" sz="2400" b="1" dirty="0"/>
          </a:p>
        </p:txBody>
      </p:sp>
    </p:spTree>
    <p:extLst>
      <p:ext uri="{BB962C8B-B14F-4D97-AF65-F5344CB8AC3E}">
        <p14:creationId xmlns:p14="http://schemas.microsoft.com/office/powerpoint/2010/main" val="1582737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afourmy\Desktop\Sauvegarde\Python\NetDim\Icons\default_oxc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22062" y="623887"/>
            <a:ext cx="675548" cy="619252"/>
          </a:xfrm>
          <a:prstGeom prst="rect">
            <a:avLst/>
          </a:prstGeom>
          <a:noFill/>
        </p:spPr>
      </p:pic>
      <p:sp>
        <p:nvSpPr>
          <p:cNvPr id="37" name="TextBox 17"/>
          <p:cNvSpPr txBox="1"/>
          <p:nvPr/>
        </p:nvSpPr>
        <p:spPr>
          <a:xfrm>
            <a:off x="803269" y="4042950"/>
            <a:ext cx="2063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Nixie One" charset="0"/>
              </a:rPr>
              <a:t>Router</a:t>
            </a:r>
            <a:endParaRPr lang="en-US" sz="3200" b="1" dirty="0">
              <a:latin typeface="Nixie One" charset="0"/>
            </a:endParaRPr>
          </a:p>
        </p:txBody>
      </p:sp>
      <p:pic>
        <p:nvPicPr>
          <p:cNvPr id="38" name="Picture 3" descr="C:\Users\afourmy\Desktop\Sauvegarde\Python\NetDim\Icons\default_router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97862" y="678498"/>
            <a:ext cx="763755" cy="510033"/>
          </a:xfrm>
          <a:prstGeom prst="rect">
            <a:avLst/>
          </a:prstGeom>
          <a:noFill/>
        </p:spPr>
      </p:pic>
      <p:sp>
        <p:nvSpPr>
          <p:cNvPr id="39" name="TextBox 18"/>
          <p:cNvSpPr txBox="1"/>
          <p:nvPr/>
        </p:nvSpPr>
        <p:spPr>
          <a:xfrm>
            <a:off x="871291" y="3472032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Nixie One" charset="0"/>
              </a:rPr>
              <a:t>Nokia 7705 SAR</a:t>
            </a:r>
            <a:endParaRPr lang="en-US" sz="1200" b="1" dirty="0">
              <a:latin typeface="Nixie One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7" y="1280910"/>
            <a:ext cx="2315248" cy="2238845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275545" y="514350"/>
            <a:ext cx="2743201" cy="3352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168" y="1418939"/>
            <a:ext cx="2676525" cy="1962785"/>
          </a:xfrm>
          <a:prstGeom prst="rect">
            <a:avLst/>
          </a:prstGeom>
        </p:spPr>
      </p:pic>
      <p:sp>
        <p:nvSpPr>
          <p:cNvPr id="42" name="TextBox 18"/>
          <p:cNvSpPr txBox="1"/>
          <p:nvPr/>
        </p:nvSpPr>
        <p:spPr>
          <a:xfrm>
            <a:off x="3838230" y="3472032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Nixie One" charset="0"/>
              </a:rPr>
              <a:t>Nokia 1830 PSS</a:t>
            </a:r>
            <a:endParaRPr lang="en-US" sz="1200" b="1" dirty="0">
              <a:latin typeface="Nixie One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209245" y="514350"/>
            <a:ext cx="2743201" cy="3352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17"/>
          <p:cNvSpPr txBox="1"/>
          <p:nvPr/>
        </p:nvSpPr>
        <p:spPr>
          <a:xfrm>
            <a:off x="3061280" y="4042950"/>
            <a:ext cx="3103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Nixie One" charset="0"/>
              </a:rPr>
              <a:t>Optical switch</a:t>
            </a:r>
            <a:endParaRPr lang="en-US" sz="3200" b="1" dirty="0">
              <a:latin typeface="Nixie One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62" y="1364595"/>
            <a:ext cx="1618915" cy="2007076"/>
          </a:xfrm>
          <a:prstGeom prst="rect">
            <a:avLst/>
          </a:prstGeom>
        </p:spPr>
      </p:pic>
      <p:sp>
        <p:nvSpPr>
          <p:cNvPr id="45" name="TextBox 18"/>
          <p:cNvSpPr txBox="1"/>
          <p:nvPr/>
        </p:nvSpPr>
        <p:spPr>
          <a:xfrm>
            <a:off x="6836964" y="3436875"/>
            <a:ext cx="1340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Nixie One" charset="0"/>
              </a:rPr>
              <a:t>Nokia </a:t>
            </a:r>
            <a:r>
              <a:rPr lang="fr-FR" sz="1200" b="1" dirty="0" err="1">
                <a:latin typeface="Nixie One" charset="0"/>
              </a:rPr>
              <a:t>antenna</a:t>
            </a:r>
            <a:endParaRPr lang="en-US" sz="1200" b="1" dirty="0">
              <a:latin typeface="Nixie On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096000" y="514350"/>
            <a:ext cx="2743201" cy="3352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17"/>
          <p:cNvSpPr txBox="1"/>
          <p:nvPr/>
        </p:nvSpPr>
        <p:spPr>
          <a:xfrm>
            <a:off x="6538636" y="4042950"/>
            <a:ext cx="237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latin typeface="Nixie One" charset="0"/>
              </a:rPr>
              <a:t>Antenna</a:t>
            </a:r>
            <a:endParaRPr lang="en-US" sz="3200" b="1" dirty="0">
              <a:latin typeface="Nixie One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F9537C5-6E7A-43A1-B1A3-9356E1ADD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3599" y="620312"/>
            <a:ext cx="679079" cy="67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6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98" y="680151"/>
            <a:ext cx="3175561" cy="86606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42" y="712854"/>
            <a:ext cx="3014564" cy="77385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84" y="1276350"/>
            <a:ext cx="3175561" cy="317556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733550"/>
            <a:ext cx="4204249" cy="2111466"/>
          </a:xfrm>
          <a:prstGeom prst="rect">
            <a:avLst/>
          </a:prstGeom>
        </p:spPr>
      </p:pic>
      <p:sp>
        <p:nvSpPr>
          <p:cNvPr id="7" name="TextBox 17"/>
          <p:cNvSpPr txBox="1"/>
          <p:nvPr/>
        </p:nvSpPr>
        <p:spPr>
          <a:xfrm>
            <a:off x="1111313" y="4030303"/>
            <a:ext cx="3155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Nixie One" charset="0"/>
              </a:rPr>
              <a:t>Ethernet (10G)</a:t>
            </a:r>
            <a:endParaRPr lang="en-US" sz="3200" b="1" dirty="0">
              <a:latin typeface="Nixie One" charset="0"/>
            </a:endParaRPr>
          </a:p>
        </p:txBody>
      </p:sp>
      <p:sp>
        <p:nvSpPr>
          <p:cNvPr id="8" name="TextBox 17"/>
          <p:cNvSpPr txBox="1"/>
          <p:nvPr/>
        </p:nvSpPr>
        <p:spPr>
          <a:xfrm>
            <a:off x="5410200" y="4025691"/>
            <a:ext cx="2943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Nixie One" charset="0"/>
              </a:rPr>
              <a:t>Optical </a:t>
            </a:r>
            <a:r>
              <a:rPr lang="fr-FR" sz="3200" b="1" dirty="0" err="1">
                <a:latin typeface="Nixie One" charset="0"/>
              </a:rPr>
              <a:t>fiber</a:t>
            </a:r>
            <a:endParaRPr lang="en-US" sz="3200" b="1" dirty="0">
              <a:latin typeface="Nixie O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071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4615"/>
            <a:ext cx="7315200" cy="4869629"/>
          </a:xfrm>
          <a:prstGeom prst="rect">
            <a:avLst/>
          </a:prstGeom>
        </p:spPr>
      </p:pic>
      <p:sp>
        <p:nvSpPr>
          <p:cNvPr id="160" name="Shape 160"/>
          <p:cNvSpPr txBox="1">
            <a:spLocks noGrp="1"/>
          </p:cNvSpPr>
          <p:nvPr>
            <p:ph type="subTitle" idx="4294967295"/>
          </p:nvPr>
        </p:nvSpPr>
        <p:spPr>
          <a:xfrm>
            <a:off x="2715287" y="466266"/>
            <a:ext cx="3124200" cy="7429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2800" b="1" dirty="0" err="1">
                <a:latin typeface="Nixie One"/>
                <a:sym typeface="Nixie One"/>
              </a:rPr>
              <a:t>Forwarding</a:t>
            </a:r>
            <a:r>
              <a:rPr lang="fr-FR" sz="2800" b="1" dirty="0">
                <a:latin typeface="Nixie One"/>
                <a:sym typeface="Nixie One"/>
              </a:rPr>
              <a:t> </a:t>
            </a:r>
            <a:r>
              <a:rPr lang="fr-FR" sz="2800" b="1" dirty="0" err="1">
                <a:latin typeface="Nixie One"/>
                <a:sym typeface="Nixie One"/>
              </a:rPr>
              <a:t>decision</a:t>
            </a:r>
            <a:endParaRPr lang="en" sz="2800" b="1" dirty="0">
              <a:latin typeface="Nixie One"/>
              <a:sym typeface="Nixie One"/>
            </a:endParaRP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4038600" y="2647950"/>
            <a:ext cx="0" cy="5357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0"/>
          <p:cNvCxnSpPr>
            <a:cxnSpLocks/>
          </p:cNvCxnSpPr>
          <p:nvPr/>
        </p:nvCxnSpPr>
        <p:spPr>
          <a:xfrm flipH="1" flipV="1">
            <a:off x="4191000" y="1429844"/>
            <a:ext cx="172774" cy="7689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hape 160"/>
          <p:cNvSpPr txBox="1">
            <a:spLocks/>
          </p:cNvSpPr>
          <p:nvPr/>
        </p:nvSpPr>
        <p:spPr>
          <a:xfrm>
            <a:off x="2590800" y="3790950"/>
            <a:ext cx="5181600" cy="815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>
                <a:solidFill>
                  <a:schemeClr val="tx1"/>
                </a:solidFill>
              </a:rPr>
              <a:t>Electrical</a:t>
            </a:r>
            <a:r>
              <a:rPr lang="fr-FR" sz="2400" b="1" dirty="0">
                <a:solidFill>
                  <a:schemeClr val="tx1"/>
                </a:solidFill>
              </a:rPr>
              <a:t> – Optical 		conversion </a:t>
            </a:r>
          </a:p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>
                <a:solidFill>
                  <a:schemeClr val="tx1"/>
                </a:solidFill>
              </a:rPr>
              <a:t>			+</a:t>
            </a:r>
          </a:p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>
                <a:solidFill>
                  <a:schemeClr val="tx1"/>
                </a:solidFill>
              </a:rPr>
              <a:t>Wavelength</a:t>
            </a:r>
            <a:r>
              <a:rPr lang="fr-FR" sz="2400" b="1" dirty="0">
                <a:solidFill>
                  <a:schemeClr val="tx1"/>
                </a:solidFill>
              </a:rPr>
              <a:t> </a:t>
            </a:r>
            <a:r>
              <a:rPr lang="fr-FR" sz="2400" b="1" dirty="0" err="1">
                <a:solidFill>
                  <a:schemeClr val="tx1"/>
                </a:solidFill>
              </a:rPr>
              <a:t>multiplexing</a:t>
            </a:r>
            <a:r>
              <a:rPr lang="fr-FR" sz="2400" b="1" dirty="0">
                <a:solidFill>
                  <a:schemeClr val="tx1"/>
                </a:solidFill>
              </a:rPr>
              <a:t> (WDM)</a:t>
            </a:r>
            <a:endParaRPr lang="en" sz="2400" b="1" dirty="0">
              <a:solidFill>
                <a:schemeClr val="tx1"/>
              </a:solidFill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" sz="14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20">
            <a:extLst>
              <a:ext uri="{FF2B5EF4-FFF2-40B4-BE49-F238E27FC236}">
                <a16:creationId xmlns:a16="http://schemas.microsoft.com/office/drawing/2014/main" id="{254C46A9-D767-4C24-BB6D-8F4BE60911AE}"/>
              </a:ext>
            </a:extLst>
          </p:cNvPr>
          <p:cNvCxnSpPr>
            <a:cxnSpLocks/>
          </p:cNvCxnSpPr>
          <p:nvPr/>
        </p:nvCxnSpPr>
        <p:spPr>
          <a:xfrm flipV="1">
            <a:off x="6661776" y="2343150"/>
            <a:ext cx="272424" cy="10133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160">
            <a:extLst>
              <a:ext uri="{FF2B5EF4-FFF2-40B4-BE49-F238E27FC236}">
                <a16:creationId xmlns:a16="http://schemas.microsoft.com/office/drawing/2014/main" id="{8D75EBBE-D18F-4B35-BA92-16C61AA292D7}"/>
              </a:ext>
            </a:extLst>
          </p:cNvPr>
          <p:cNvSpPr txBox="1">
            <a:spLocks/>
          </p:cNvSpPr>
          <p:nvPr/>
        </p:nvSpPr>
        <p:spPr>
          <a:xfrm>
            <a:off x="5715000" y="1415899"/>
            <a:ext cx="3124200" cy="74295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2800" b="1" dirty="0" err="1">
                <a:latin typeface="Nixie One"/>
                <a:sym typeface="Nixie One"/>
              </a:rPr>
              <a:t>Microwave</a:t>
            </a:r>
            <a:r>
              <a:rPr lang="fr-FR" sz="2800" b="1" dirty="0">
                <a:latin typeface="Nixie One"/>
                <a:sym typeface="Nixie One"/>
              </a:rPr>
              <a:t> transmission</a:t>
            </a:r>
            <a:endParaRPr lang="en" sz="2800" b="1" dirty="0">
              <a:latin typeface="Nixie One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166574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48" y="376454"/>
            <a:ext cx="2126900" cy="116979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1" y="1928971"/>
            <a:ext cx="2244132" cy="116414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311" y="3343136"/>
            <a:ext cx="1249301" cy="1249301"/>
          </a:xfrm>
          <a:prstGeom prst="rect">
            <a:avLst/>
          </a:prstGeom>
        </p:spPr>
      </p:pic>
      <p:sp>
        <p:nvSpPr>
          <p:cNvPr id="6" name="TextBox 17"/>
          <p:cNvSpPr txBox="1"/>
          <p:nvPr/>
        </p:nvSpPr>
        <p:spPr>
          <a:xfrm>
            <a:off x="835959" y="1535509"/>
            <a:ext cx="1958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Nixie One" charset="0"/>
              </a:rPr>
              <a:t>5620 SAM (Nokia)</a:t>
            </a:r>
            <a:endParaRPr lang="en-US" sz="1600" b="1" dirty="0">
              <a:latin typeface="Nixie One" charset="0"/>
            </a:endParaRPr>
          </a:p>
        </p:txBody>
      </p:sp>
      <p:sp>
        <p:nvSpPr>
          <p:cNvPr id="7" name="TextBox 17"/>
          <p:cNvSpPr txBox="1"/>
          <p:nvPr/>
        </p:nvSpPr>
        <p:spPr>
          <a:xfrm>
            <a:off x="899785" y="3096393"/>
            <a:ext cx="1958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Nixie One" charset="0"/>
              </a:rPr>
              <a:t>U2000 (</a:t>
            </a:r>
            <a:r>
              <a:rPr lang="fr-FR" sz="1600" b="1" dirty="0" err="1">
                <a:latin typeface="Nixie One" charset="0"/>
              </a:rPr>
              <a:t>Huawei</a:t>
            </a:r>
            <a:r>
              <a:rPr lang="fr-FR" sz="1600" b="1" dirty="0">
                <a:latin typeface="Nixie One" charset="0"/>
              </a:rPr>
              <a:t>)</a:t>
            </a:r>
            <a:endParaRPr lang="en-US" sz="1600" b="1" dirty="0">
              <a:latin typeface="Nixie One" charset="0"/>
            </a:endParaRPr>
          </a:p>
        </p:txBody>
      </p:sp>
      <p:sp>
        <p:nvSpPr>
          <p:cNvPr id="8" name="TextBox 17"/>
          <p:cNvSpPr txBox="1"/>
          <p:nvPr/>
        </p:nvSpPr>
        <p:spPr>
          <a:xfrm>
            <a:off x="799686" y="4500835"/>
            <a:ext cx="2137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>
                <a:latin typeface="Nixie One" charset="0"/>
              </a:rPr>
              <a:t>OneControl</a:t>
            </a:r>
            <a:r>
              <a:rPr lang="fr-FR" sz="1600" b="1" dirty="0">
                <a:latin typeface="Nixie One" charset="0"/>
              </a:rPr>
              <a:t> (</a:t>
            </a:r>
            <a:r>
              <a:rPr lang="fr-FR" sz="1600" b="1" dirty="0" err="1">
                <a:latin typeface="Nixie One" charset="0"/>
              </a:rPr>
              <a:t>Ciena</a:t>
            </a:r>
            <a:r>
              <a:rPr lang="fr-FR" sz="1600" b="1" dirty="0">
                <a:latin typeface="Nixie One" charset="0"/>
              </a:rPr>
              <a:t>)</a:t>
            </a:r>
            <a:endParaRPr lang="en-US" sz="1600" b="1" dirty="0">
              <a:latin typeface="Nixie On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209550"/>
            <a:ext cx="2717765" cy="47016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160"/>
          <p:cNvSpPr txBox="1">
            <a:spLocks/>
          </p:cNvSpPr>
          <p:nvPr/>
        </p:nvSpPr>
        <p:spPr>
          <a:xfrm>
            <a:off x="3398801" y="2190750"/>
            <a:ext cx="5592799" cy="1473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Network Management System </a:t>
            </a:r>
            <a:r>
              <a:rPr lang="en" sz="2400" b="1" dirty="0"/>
              <a:t>(NMS) are provided by equipment manufacturers :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/>
              <a:t>Network </a:t>
            </a:r>
            <a:r>
              <a:rPr lang="fr-FR" sz="2400" b="1" dirty="0" err="1">
                <a:solidFill>
                  <a:srgbClr val="FF0000"/>
                </a:solidFill>
              </a:rPr>
              <a:t>visualization</a:t>
            </a:r>
            <a:endParaRPr lang="fr-FR" sz="2400" b="1" dirty="0">
              <a:solidFill>
                <a:srgbClr val="FF0000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/>
              <a:t>Network</a:t>
            </a:r>
            <a:r>
              <a:rPr lang="fr-FR" sz="2400" b="1" dirty="0">
                <a:solidFill>
                  <a:srgbClr val="FF0000"/>
                </a:solidFill>
              </a:rPr>
              <a:t> </a:t>
            </a:r>
            <a:r>
              <a:rPr lang="fr-FR" sz="2400" b="1" dirty="0" err="1">
                <a:solidFill>
                  <a:srgbClr val="FF0000"/>
                </a:solidFill>
              </a:rPr>
              <a:t>inventory</a:t>
            </a:r>
            <a:endParaRPr lang="fr-FR" sz="2400" b="1" dirty="0">
              <a:solidFill>
                <a:srgbClr val="FF0000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400" b="1" dirty="0"/>
              <a:t>Network </a:t>
            </a:r>
            <a:r>
              <a:rPr lang="en" sz="2400" b="1" dirty="0">
                <a:solidFill>
                  <a:srgbClr val="FF0000"/>
                </a:solidFill>
              </a:rPr>
              <a:t>provisioning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400" b="1" dirty="0"/>
              <a:t>Network </a:t>
            </a:r>
            <a:r>
              <a:rPr lang="en" sz="2400" b="1" dirty="0">
                <a:solidFill>
                  <a:srgbClr val="FF0000"/>
                </a:solidFill>
              </a:rPr>
              <a:t>supervision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400" b="1" dirty="0"/>
              <a:t>Network </a:t>
            </a:r>
            <a:r>
              <a:rPr lang="fr-FR" sz="2400" b="1" dirty="0">
                <a:solidFill>
                  <a:srgbClr val="FF0000"/>
                </a:solidFill>
              </a:rPr>
              <a:t>automation </a:t>
            </a:r>
            <a:r>
              <a:rPr lang="fr-FR" sz="2400" b="1" dirty="0">
                <a:solidFill>
                  <a:schemeClr val="tx1"/>
                </a:solidFill>
              </a:rPr>
              <a:t>(not </a:t>
            </a:r>
            <a:r>
              <a:rPr lang="fr-FR" sz="2400" b="1" dirty="0" err="1">
                <a:solidFill>
                  <a:schemeClr val="tx1"/>
                </a:solidFill>
              </a:rPr>
              <a:t>always</a:t>
            </a:r>
            <a:r>
              <a:rPr lang="fr-FR" sz="2400" b="1" dirty="0">
                <a:solidFill>
                  <a:schemeClr val="tx1"/>
                </a:solidFill>
              </a:rPr>
              <a:t>)</a:t>
            </a:r>
            <a:endParaRPr lang="en" sz="2400" b="1" dirty="0">
              <a:solidFill>
                <a:srgbClr val="FF0000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" sz="2400" b="1" dirty="0">
              <a:solidFill>
                <a:schemeClr val="tx1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10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subTitle" idx="4294967295"/>
          </p:nvPr>
        </p:nvSpPr>
        <p:spPr>
          <a:xfrm>
            <a:off x="1034974" y="3943350"/>
            <a:ext cx="1774810" cy="7429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indent="0" defTabSz="914400">
              <a:lnSpc>
                <a:spcPct val="100000"/>
              </a:lnSpc>
              <a:spcBef>
                <a:spcPts val="0"/>
              </a:spcBef>
              <a:buClr>
                <a:srgbClr val="114454"/>
              </a:buClr>
              <a:buSzPct val="100000"/>
              <a:buNone/>
              <a:defRPr/>
            </a:pPr>
            <a:r>
              <a:rPr lang="fr-FR" sz="2400" b="1" dirty="0">
                <a:solidFill>
                  <a:srgbClr val="114454"/>
                </a:solidFill>
                <a:latin typeface="Nixie One"/>
              </a:rPr>
              <a:t>Network </a:t>
            </a:r>
            <a:r>
              <a:rPr lang="fr-FR" sz="2400" b="1" dirty="0" err="1">
                <a:solidFill>
                  <a:srgbClr val="FF0000"/>
                </a:solidFill>
                <a:latin typeface="Nixie One"/>
              </a:rPr>
              <a:t>topology</a:t>
            </a:r>
            <a:endParaRPr lang="en" sz="2400" b="1" dirty="0">
              <a:solidFill>
                <a:srgbClr val="FF0000"/>
              </a:solidFill>
              <a:latin typeface="Nixie One"/>
            </a:endParaRPr>
          </a:p>
        </p:txBody>
      </p:sp>
      <p:pic>
        <p:nvPicPr>
          <p:cNvPr id="4099" name="Picture 3" descr="C:\Users\afourmy\Desktop\Pycon NetDim\network_rando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673068"/>
            <a:ext cx="3252347" cy="3116833"/>
          </a:xfrm>
          <a:prstGeom prst="rect">
            <a:avLst/>
          </a:prstGeom>
          <a:noFill/>
        </p:spPr>
      </p:pic>
      <p:pic>
        <p:nvPicPr>
          <p:cNvPr id="4100" name="Picture 4" descr="C:\Users\afourmy\Desktop\Pycon NetDim\network_exce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8759" y="686979"/>
            <a:ext cx="2247241" cy="3003629"/>
          </a:xfrm>
          <a:prstGeom prst="rect">
            <a:avLst/>
          </a:prstGeom>
          <a:noFill/>
        </p:spPr>
      </p:pic>
      <p:sp>
        <p:nvSpPr>
          <p:cNvPr id="18" name="Right Arrow 17"/>
          <p:cNvSpPr/>
          <p:nvPr/>
        </p:nvSpPr>
        <p:spPr>
          <a:xfrm>
            <a:off x="3657600" y="1756328"/>
            <a:ext cx="1447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hape 160"/>
          <p:cNvSpPr txBox="1">
            <a:spLocks/>
          </p:cNvSpPr>
          <p:nvPr/>
        </p:nvSpPr>
        <p:spPr>
          <a:xfrm>
            <a:off x="5335604" y="3943350"/>
            <a:ext cx="3276600" cy="742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tabLst/>
              <a:defRPr/>
            </a:pPr>
            <a:r>
              <a:rPr lang="en" sz="2400" b="1" noProof="0" dirty="0">
                <a:solidFill>
                  <a:srgbClr val="FF0000"/>
                </a:solidFill>
                <a:latin typeface="Nixie One"/>
                <a:ea typeface="Nixie One"/>
                <a:cs typeface="Nixie One"/>
                <a:sym typeface="Nixie One"/>
              </a:rPr>
              <a:t>Drawing</a:t>
            </a:r>
            <a:r>
              <a:rPr lang="en" sz="2400" b="1" noProof="0" dirty="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rPr>
              <a:t> of the associated network</a:t>
            </a:r>
            <a:endParaRPr kumimoji="0" lang="en" sz="2400" b="1" i="0" u="none" strike="noStrike" kern="0" cap="none" spc="0" normalizeH="0" baseline="0" noProof="0" dirty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Nixie One"/>
              <a:ea typeface="Nixie One"/>
              <a:cs typeface="Nixie One"/>
              <a:sym typeface="Nixie One"/>
            </a:endParaRPr>
          </a:p>
        </p:txBody>
      </p:sp>
      <p:grpSp>
        <p:nvGrpSpPr>
          <p:cNvPr id="22" name="Shape 551"/>
          <p:cNvGrpSpPr/>
          <p:nvPr/>
        </p:nvGrpSpPr>
        <p:grpSpPr>
          <a:xfrm>
            <a:off x="4575005" y="2058305"/>
            <a:ext cx="272176" cy="272158"/>
            <a:chOff x="1951075" y="2333250"/>
            <a:chExt cx="381200" cy="381175"/>
          </a:xfrm>
        </p:grpSpPr>
        <p:sp>
          <p:nvSpPr>
            <p:cNvPr id="23" name="Shape 552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553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554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555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16609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1107339" y="465921"/>
            <a:ext cx="2844586" cy="53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114454"/>
                </a:solidFill>
                <a:latin typeface="Nixie One"/>
              </a:rPr>
              <a:t>GPS coordinates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2"/>
          </p:nvPr>
        </p:nvSpPr>
        <p:spPr>
          <a:xfrm>
            <a:off x="5181600" y="490586"/>
            <a:ext cx="3416592" cy="53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2400" b="1" dirty="0" err="1">
                <a:solidFill>
                  <a:srgbClr val="114454"/>
                </a:solidFill>
                <a:latin typeface="Nixie One"/>
              </a:rPr>
              <a:t>Drawing</a:t>
            </a:r>
            <a:r>
              <a:rPr lang="fr-FR" sz="2400" b="1" dirty="0">
                <a:solidFill>
                  <a:srgbClr val="114454"/>
                </a:solidFill>
                <a:latin typeface="Nixie One"/>
              </a:rPr>
              <a:t> </a:t>
            </a:r>
            <a:r>
              <a:rPr lang="fr-FR" sz="2400" b="1" dirty="0" err="1">
                <a:solidFill>
                  <a:srgbClr val="114454"/>
                </a:solidFill>
                <a:latin typeface="Nixie One"/>
              </a:rPr>
              <a:t>algorithm</a:t>
            </a:r>
            <a:endParaRPr lang="en" sz="2400" b="1" dirty="0">
              <a:solidFill>
                <a:srgbClr val="114454"/>
              </a:solidFill>
              <a:latin typeface="Nixie One"/>
            </a:endParaRPr>
          </a:p>
          <a:p>
            <a:pPr lvl="0" rtl="0">
              <a:spcBef>
                <a:spcPts val="0"/>
              </a:spcBef>
              <a:buNone/>
            </a:pPr>
            <a:endParaRPr lang="en" b="1" dirty="0"/>
          </a:p>
        </p:txBody>
      </p:sp>
      <p:pic>
        <p:nvPicPr>
          <p:cNvPr id="1026" name="Picture 2" descr="C:\Users\afourmy\Desktop\Pycon NetDim\ArcGI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562" y="1246207"/>
            <a:ext cx="3424139" cy="2857691"/>
          </a:xfrm>
          <a:prstGeom prst="rect">
            <a:avLst/>
          </a:prstGeom>
          <a:noFill/>
        </p:spPr>
      </p:pic>
      <p:grpSp>
        <p:nvGrpSpPr>
          <p:cNvPr id="2" name="Shape 644"/>
          <p:cNvGrpSpPr/>
          <p:nvPr/>
        </p:nvGrpSpPr>
        <p:grpSpPr>
          <a:xfrm>
            <a:off x="101386" y="854643"/>
            <a:ext cx="333902" cy="333902"/>
            <a:chOff x="5941025" y="3634400"/>
            <a:chExt cx="467650" cy="467650"/>
          </a:xfrm>
        </p:grpSpPr>
        <p:sp>
          <p:nvSpPr>
            <p:cNvPr id="17" name="Shape 645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646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647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64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64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650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F07E4EF8-3B65-4B33-BE3E-599EEB121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246207"/>
            <a:ext cx="4150433" cy="297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66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0"/>
          <p:cNvSpPr txBox="1">
            <a:spLocks/>
          </p:cNvSpPr>
          <p:nvPr/>
        </p:nvSpPr>
        <p:spPr>
          <a:xfrm>
            <a:off x="1029689" y="285750"/>
            <a:ext cx="7770421" cy="1473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400" b="1" dirty="0"/>
              <a:t>We need :</a:t>
            </a:r>
          </a:p>
          <a:p>
            <a:pPr marL="514350" indent="-514350">
              <a:spcBef>
                <a:spcPts val="0"/>
              </a:spcBef>
              <a:buFont typeface="+mj-lt"/>
              <a:buAutoNum type="romanUcPeriod"/>
            </a:pPr>
            <a:r>
              <a:rPr lang="en" sz="2400" b="1" dirty="0"/>
              <a:t>A GUI programming </a:t>
            </a:r>
            <a:r>
              <a:rPr lang="fr-FR" sz="2400" b="1" dirty="0" err="1"/>
              <a:t>framework</a:t>
            </a:r>
            <a:r>
              <a:rPr lang="en" sz="2400" b="1" dirty="0"/>
              <a:t> (tkinter)</a:t>
            </a:r>
          </a:p>
          <a:p>
            <a:pPr marL="514350" indent="-514350">
              <a:spcBef>
                <a:spcPts val="0"/>
              </a:spcBef>
              <a:buFont typeface="+mj-lt"/>
              <a:buAutoNum type="romanUcPeriod"/>
            </a:pPr>
            <a:r>
              <a:rPr lang="en" sz="2400" b="1" dirty="0"/>
              <a:t>A widget for drawing (Canvas)</a:t>
            </a:r>
          </a:p>
          <a:p>
            <a:pPr marL="514350" indent="-514350">
              <a:spcBef>
                <a:spcPts val="0"/>
              </a:spcBef>
              <a:buFont typeface="+mj-lt"/>
              <a:buAutoNum type="romanUcPeriod"/>
            </a:pPr>
            <a:r>
              <a:rPr lang="en" sz="2400" b="1" dirty="0"/>
              <a:t>A method to draw </a:t>
            </a:r>
            <a:r>
              <a:rPr lang="en" sz="2400" b="1" dirty="0">
                <a:solidFill>
                  <a:srgbClr val="FF0000"/>
                </a:solidFill>
              </a:rPr>
              <a:t>polygons</a:t>
            </a:r>
            <a:r>
              <a:rPr lang="en" sz="2400" b="1" dirty="0"/>
              <a:t> 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38350"/>
            <a:ext cx="2658694" cy="281940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4185986" y="3333750"/>
            <a:ext cx="1181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78" y="1909946"/>
            <a:ext cx="2590800" cy="307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45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6841</TotalTime>
  <Words>507</Words>
  <Application>Microsoft Office PowerPoint</Application>
  <PresentationFormat>Affichage à l'écran (16:9)</PresentationFormat>
  <Paragraphs>125</Paragraphs>
  <Slides>24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1" baseType="lpstr">
      <vt:lpstr>Arial</vt:lpstr>
      <vt:lpstr>Wingdings</vt:lpstr>
      <vt:lpstr>Roboto Slab</vt:lpstr>
      <vt:lpstr>Nixie One</vt:lpstr>
      <vt:lpstr>Calibri Light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Fourmy, Antoine (EXT - RO)</dc:creator>
  <cp:lastModifiedBy>Antoine Fourmy</cp:lastModifiedBy>
  <cp:revision>222</cp:revision>
  <dcterms:modified xsi:type="dcterms:W3CDTF">2017-07-11T14:39:50Z</dcterms:modified>
</cp:coreProperties>
</file>